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  <p:sldMasterId id="2147483668" r:id="rId2"/>
  </p:sldMasterIdLst>
  <p:notesMasterIdLst>
    <p:notesMasterId r:id="rId43"/>
  </p:notesMasterIdLst>
  <p:sldIdLst>
    <p:sldId id="256" r:id="rId3"/>
    <p:sldId id="281" r:id="rId4"/>
    <p:sldId id="363" r:id="rId5"/>
    <p:sldId id="258" r:id="rId6"/>
    <p:sldId id="364" r:id="rId7"/>
    <p:sldId id="367" r:id="rId8"/>
    <p:sldId id="266" r:id="rId9"/>
    <p:sldId id="259" r:id="rId10"/>
    <p:sldId id="370" r:id="rId11"/>
    <p:sldId id="368" r:id="rId12"/>
    <p:sldId id="260" r:id="rId13"/>
    <p:sldId id="366" r:id="rId14"/>
    <p:sldId id="371" r:id="rId15"/>
    <p:sldId id="372" r:id="rId16"/>
    <p:sldId id="387" r:id="rId17"/>
    <p:sldId id="373" r:id="rId18"/>
    <p:sldId id="379" r:id="rId19"/>
    <p:sldId id="382" r:id="rId20"/>
    <p:sldId id="383" r:id="rId21"/>
    <p:sldId id="380" r:id="rId22"/>
    <p:sldId id="384" r:id="rId23"/>
    <p:sldId id="385" r:id="rId24"/>
    <p:sldId id="381" r:id="rId25"/>
    <p:sldId id="386" r:id="rId26"/>
    <p:sldId id="268" r:id="rId27"/>
    <p:sldId id="276" r:id="rId28"/>
    <p:sldId id="374" r:id="rId29"/>
    <p:sldId id="269" r:id="rId30"/>
    <p:sldId id="270" r:id="rId31"/>
    <p:sldId id="375" r:id="rId32"/>
    <p:sldId id="376" r:id="rId33"/>
    <p:sldId id="377" r:id="rId34"/>
    <p:sldId id="388" r:id="rId35"/>
    <p:sldId id="271" r:id="rId36"/>
    <p:sldId id="272" r:id="rId37"/>
    <p:sldId id="277" r:id="rId38"/>
    <p:sldId id="273" r:id="rId39"/>
    <p:sldId id="378" r:id="rId40"/>
    <p:sldId id="362" r:id="rId41"/>
    <p:sldId id="293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31"/>
    <p:restoredTop sz="78871"/>
  </p:normalViewPr>
  <p:slideViewPr>
    <p:cSldViewPr snapToGrid="0" snapToObjects="1">
      <p:cViewPr varScale="1">
        <p:scale>
          <a:sx n="72" d="100"/>
          <a:sy n="72" d="100"/>
        </p:scale>
        <p:origin x="232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12809E-EE7B-4CDB-BA2A-540C35FAA0B9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643B224-55BA-4048-8F1C-773E4A73367C}">
      <dgm:prSet/>
      <dgm:spPr/>
      <dgm:t>
        <a:bodyPr/>
        <a:lstStyle/>
        <a:p>
          <a:r>
            <a:rPr lang="en-US"/>
            <a:t>Labeled  vs unlabeled</a:t>
          </a:r>
        </a:p>
      </dgm:t>
    </dgm:pt>
    <dgm:pt modelId="{82B06FA0-AB26-413B-BC26-714F0B772D03}" type="parTrans" cxnId="{4A9BCBF2-0567-4376-8F66-E790B0221184}">
      <dgm:prSet/>
      <dgm:spPr/>
      <dgm:t>
        <a:bodyPr/>
        <a:lstStyle/>
        <a:p>
          <a:endParaRPr lang="en-US"/>
        </a:p>
      </dgm:t>
    </dgm:pt>
    <dgm:pt modelId="{A005C5B9-C1DB-49E5-A5AC-CEC806047D9E}" type="sibTrans" cxnId="{4A9BCBF2-0567-4376-8F66-E790B0221184}">
      <dgm:prSet/>
      <dgm:spPr/>
      <dgm:t>
        <a:bodyPr/>
        <a:lstStyle/>
        <a:p>
          <a:endParaRPr lang="en-US"/>
        </a:p>
      </dgm:t>
    </dgm:pt>
    <dgm:pt modelId="{122991E2-E4DF-4F86-9880-DF648270013F}">
      <dgm:prSet/>
      <dgm:spPr/>
      <dgm:t>
        <a:bodyPr/>
        <a:lstStyle/>
        <a:p>
          <a:r>
            <a:rPr lang="en-US" dirty="0"/>
            <a:t>Learn vs apply</a:t>
          </a:r>
          <a:r>
            <a:rPr lang="zh-CN" altLang="en-US" dirty="0"/>
            <a:t> </a:t>
          </a:r>
          <a:r>
            <a:rPr lang="en-US" altLang="zh-CN" dirty="0"/>
            <a:t>(predict)</a:t>
          </a:r>
          <a:endParaRPr lang="en-US" dirty="0"/>
        </a:p>
      </dgm:t>
    </dgm:pt>
    <dgm:pt modelId="{F31C5A42-216D-4702-8A81-529F2E44156D}" type="parTrans" cxnId="{D96BD742-CE22-40E2-864D-54F73DCA732F}">
      <dgm:prSet/>
      <dgm:spPr/>
      <dgm:t>
        <a:bodyPr/>
        <a:lstStyle/>
        <a:p>
          <a:endParaRPr lang="en-US"/>
        </a:p>
      </dgm:t>
    </dgm:pt>
    <dgm:pt modelId="{3ACFEC90-A94C-4385-A2C1-AF6221DAC121}" type="sibTrans" cxnId="{D96BD742-CE22-40E2-864D-54F73DCA732F}">
      <dgm:prSet/>
      <dgm:spPr/>
      <dgm:t>
        <a:bodyPr/>
        <a:lstStyle/>
        <a:p>
          <a:endParaRPr lang="en-US"/>
        </a:p>
      </dgm:t>
    </dgm:pt>
    <dgm:pt modelId="{FDD2D8AF-D237-B846-8C91-8568CD8BEA12}">
      <dgm:prSet/>
      <dgm:spPr/>
      <dgm:t>
        <a:bodyPr/>
        <a:lstStyle/>
        <a:p>
          <a:r>
            <a:rPr lang="en-US" altLang="zh-CN" dirty="0"/>
            <a:t>Other</a:t>
          </a:r>
          <a:r>
            <a:rPr lang="zh-CN" altLang="en-US" dirty="0"/>
            <a:t> </a:t>
          </a:r>
          <a:r>
            <a:rPr lang="en-US" altLang="zh-CN" dirty="0"/>
            <a:t>ideas...</a:t>
          </a:r>
          <a:endParaRPr lang="en-US" dirty="0"/>
        </a:p>
      </dgm:t>
    </dgm:pt>
    <dgm:pt modelId="{F5EC57A9-38F2-8B47-B443-4B4086EAEC9C}" type="parTrans" cxnId="{E7B90BAB-DD52-D643-8C45-0755961E2D13}">
      <dgm:prSet/>
      <dgm:spPr/>
      <dgm:t>
        <a:bodyPr/>
        <a:lstStyle/>
        <a:p>
          <a:endParaRPr lang="en-US"/>
        </a:p>
      </dgm:t>
    </dgm:pt>
    <dgm:pt modelId="{2C840445-1C42-484A-B921-F249B905CBA5}" type="sibTrans" cxnId="{E7B90BAB-DD52-D643-8C45-0755961E2D13}">
      <dgm:prSet/>
      <dgm:spPr/>
      <dgm:t>
        <a:bodyPr/>
        <a:lstStyle/>
        <a:p>
          <a:endParaRPr lang="en-US"/>
        </a:p>
      </dgm:t>
    </dgm:pt>
    <dgm:pt modelId="{2BBDDFA0-EAC8-934F-9E52-2C9B6623F71D}" type="pres">
      <dgm:prSet presAssocID="{8012809E-EE7B-4CDB-BA2A-540C35FAA0B9}" presName="linear" presStyleCnt="0">
        <dgm:presLayoutVars>
          <dgm:dir/>
          <dgm:animLvl val="lvl"/>
          <dgm:resizeHandles val="exact"/>
        </dgm:presLayoutVars>
      </dgm:prSet>
      <dgm:spPr/>
    </dgm:pt>
    <dgm:pt modelId="{2F5BAC03-F657-354E-9FF0-09BA16C1F65A}" type="pres">
      <dgm:prSet presAssocID="{1643B224-55BA-4048-8F1C-773E4A73367C}" presName="parentLin" presStyleCnt="0"/>
      <dgm:spPr/>
    </dgm:pt>
    <dgm:pt modelId="{0EDC37B8-C41D-074E-A62B-8ABA6983B58D}" type="pres">
      <dgm:prSet presAssocID="{1643B224-55BA-4048-8F1C-773E4A73367C}" presName="parentLeftMargin" presStyleLbl="node1" presStyleIdx="0" presStyleCnt="3"/>
      <dgm:spPr/>
    </dgm:pt>
    <dgm:pt modelId="{9BE8CB4E-DD40-FD4B-BB67-8FC63BA824DF}" type="pres">
      <dgm:prSet presAssocID="{1643B224-55BA-4048-8F1C-773E4A73367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8B19EEE-B589-AC43-83DD-547E7E1126DF}" type="pres">
      <dgm:prSet presAssocID="{1643B224-55BA-4048-8F1C-773E4A73367C}" presName="negativeSpace" presStyleCnt="0"/>
      <dgm:spPr/>
    </dgm:pt>
    <dgm:pt modelId="{B46A3748-ECD0-9347-A92E-2BD747FC260D}" type="pres">
      <dgm:prSet presAssocID="{1643B224-55BA-4048-8F1C-773E4A73367C}" presName="childText" presStyleLbl="conFgAcc1" presStyleIdx="0" presStyleCnt="3">
        <dgm:presLayoutVars>
          <dgm:bulletEnabled val="1"/>
        </dgm:presLayoutVars>
      </dgm:prSet>
      <dgm:spPr/>
    </dgm:pt>
    <dgm:pt modelId="{F405C3DE-1AC3-CD46-B6B5-D40427E46357}" type="pres">
      <dgm:prSet presAssocID="{A005C5B9-C1DB-49E5-A5AC-CEC806047D9E}" presName="spaceBetweenRectangles" presStyleCnt="0"/>
      <dgm:spPr/>
    </dgm:pt>
    <dgm:pt modelId="{E68B208D-8C76-2943-B034-2AB06E6D92AE}" type="pres">
      <dgm:prSet presAssocID="{122991E2-E4DF-4F86-9880-DF648270013F}" presName="parentLin" presStyleCnt="0"/>
      <dgm:spPr/>
    </dgm:pt>
    <dgm:pt modelId="{F6DA8103-D71B-7A46-8ABD-E2A9330790A1}" type="pres">
      <dgm:prSet presAssocID="{122991E2-E4DF-4F86-9880-DF648270013F}" presName="parentLeftMargin" presStyleLbl="node1" presStyleIdx="0" presStyleCnt="3"/>
      <dgm:spPr/>
    </dgm:pt>
    <dgm:pt modelId="{C5069729-7608-5C43-B62A-8816873C4C62}" type="pres">
      <dgm:prSet presAssocID="{122991E2-E4DF-4F86-9880-DF648270013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49BF2DC-7C9D-BD44-9803-644BDCFBB18D}" type="pres">
      <dgm:prSet presAssocID="{122991E2-E4DF-4F86-9880-DF648270013F}" presName="negativeSpace" presStyleCnt="0"/>
      <dgm:spPr/>
    </dgm:pt>
    <dgm:pt modelId="{03E4CC25-9775-A846-A19F-A7050781EF2E}" type="pres">
      <dgm:prSet presAssocID="{122991E2-E4DF-4F86-9880-DF648270013F}" presName="childText" presStyleLbl="conFgAcc1" presStyleIdx="1" presStyleCnt="3">
        <dgm:presLayoutVars>
          <dgm:bulletEnabled val="1"/>
        </dgm:presLayoutVars>
      </dgm:prSet>
      <dgm:spPr/>
    </dgm:pt>
    <dgm:pt modelId="{F163D009-EB63-4040-AE25-8DA4114CA2D1}" type="pres">
      <dgm:prSet presAssocID="{3ACFEC90-A94C-4385-A2C1-AF6221DAC121}" presName="spaceBetweenRectangles" presStyleCnt="0"/>
      <dgm:spPr/>
    </dgm:pt>
    <dgm:pt modelId="{9A092665-1DA6-614D-A18F-179BFA269CB1}" type="pres">
      <dgm:prSet presAssocID="{FDD2D8AF-D237-B846-8C91-8568CD8BEA12}" presName="parentLin" presStyleCnt="0"/>
      <dgm:spPr/>
    </dgm:pt>
    <dgm:pt modelId="{6042905B-1D75-9044-88D9-E4EAFCBB2E73}" type="pres">
      <dgm:prSet presAssocID="{FDD2D8AF-D237-B846-8C91-8568CD8BEA12}" presName="parentLeftMargin" presStyleLbl="node1" presStyleIdx="1" presStyleCnt="3"/>
      <dgm:spPr/>
    </dgm:pt>
    <dgm:pt modelId="{5E5F52A4-033C-BC4B-A730-D3B5ADE003F5}" type="pres">
      <dgm:prSet presAssocID="{FDD2D8AF-D237-B846-8C91-8568CD8BEA1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6B66D61-F941-2246-B44D-3651FDA639ED}" type="pres">
      <dgm:prSet presAssocID="{FDD2D8AF-D237-B846-8C91-8568CD8BEA12}" presName="negativeSpace" presStyleCnt="0"/>
      <dgm:spPr/>
    </dgm:pt>
    <dgm:pt modelId="{A3117494-E03B-7C49-93F0-D1AA937EB801}" type="pres">
      <dgm:prSet presAssocID="{FDD2D8AF-D237-B846-8C91-8568CD8BEA1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B6EC42D-7C15-834C-AB62-0755E1FC31C8}" type="presOf" srcId="{FDD2D8AF-D237-B846-8C91-8568CD8BEA12}" destId="{6042905B-1D75-9044-88D9-E4EAFCBB2E73}" srcOrd="0" destOrd="0" presId="urn:microsoft.com/office/officeart/2005/8/layout/list1"/>
    <dgm:cxn modelId="{F875BA37-3B8E-624C-9B0A-6F50C264D0FC}" type="presOf" srcId="{8012809E-EE7B-4CDB-BA2A-540C35FAA0B9}" destId="{2BBDDFA0-EAC8-934F-9E52-2C9B6623F71D}" srcOrd="0" destOrd="0" presId="urn:microsoft.com/office/officeart/2005/8/layout/list1"/>
    <dgm:cxn modelId="{D96BD742-CE22-40E2-864D-54F73DCA732F}" srcId="{8012809E-EE7B-4CDB-BA2A-540C35FAA0B9}" destId="{122991E2-E4DF-4F86-9880-DF648270013F}" srcOrd="1" destOrd="0" parTransId="{F31C5A42-216D-4702-8A81-529F2E44156D}" sibTransId="{3ACFEC90-A94C-4385-A2C1-AF6221DAC121}"/>
    <dgm:cxn modelId="{282B349A-7E41-FB48-8EF1-3D401544C4CC}" type="presOf" srcId="{122991E2-E4DF-4F86-9880-DF648270013F}" destId="{F6DA8103-D71B-7A46-8ABD-E2A9330790A1}" srcOrd="0" destOrd="0" presId="urn:microsoft.com/office/officeart/2005/8/layout/list1"/>
    <dgm:cxn modelId="{E7B90BAB-DD52-D643-8C45-0755961E2D13}" srcId="{8012809E-EE7B-4CDB-BA2A-540C35FAA0B9}" destId="{FDD2D8AF-D237-B846-8C91-8568CD8BEA12}" srcOrd="2" destOrd="0" parTransId="{F5EC57A9-38F2-8B47-B443-4B4086EAEC9C}" sibTransId="{2C840445-1C42-484A-B921-F249B905CBA5}"/>
    <dgm:cxn modelId="{EF75C0AD-E3D4-EF41-B86B-5612F25DFF30}" type="presOf" srcId="{FDD2D8AF-D237-B846-8C91-8568CD8BEA12}" destId="{5E5F52A4-033C-BC4B-A730-D3B5ADE003F5}" srcOrd="1" destOrd="0" presId="urn:microsoft.com/office/officeart/2005/8/layout/list1"/>
    <dgm:cxn modelId="{CBBFA2B7-E44A-6D43-9B1A-48C34C969E00}" type="presOf" srcId="{122991E2-E4DF-4F86-9880-DF648270013F}" destId="{C5069729-7608-5C43-B62A-8816873C4C62}" srcOrd="1" destOrd="0" presId="urn:microsoft.com/office/officeart/2005/8/layout/list1"/>
    <dgm:cxn modelId="{FED1ACDF-6495-1249-9F2F-319124ABFE12}" type="presOf" srcId="{1643B224-55BA-4048-8F1C-773E4A73367C}" destId="{9BE8CB4E-DD40-FD4B-BB67-8FC63BA824DF}" srcOrd="1" destOrd="0" presId="urn:microsoft.com/office/officeart/2005/8/layout/list1"/>
    <dgm:cxn modelId="{01E0E3E3-D27B-6A4E-B2FE-F7616726FD90}" type="presOf" srcId="{1643B224-55BA-4048-8F1C-773E4A73367C}" destId="{0EDC37B8-C41D-074E-A62B-8ABA6983B58D}" srcOrd="0" destOrd="0" presId="urn:microsoft.com/office/officeart/2005/8/layout/list1"/>
    <dgm:cxn modelId="{4A9BCBF2-0567-4376-8F66-E790B0221184}" srcId="{8012809E-EE7B-4CDB-BA2A-540C35FAA0B9}" destId="{1643B224-55BA-4048-8F1C-773E4A73367C}" srcOrd="0" destOrd="0" parTransId="{82B06FA0-AB26-413B-BC26-714F0B772D03}" sibTransId="{A005C5B9-C1DB-49E5-A5AC-CEC806047D9E}"/>
    <dgm:cxn modelId="{1EF9ADB3-2D52-3345-AD5B-9D478BEF647A}" type="presParOf" srcId="{2BBDDFA0-EAC8-934F-9E52-2C9B6623F71D}" destId="{2F5BAC03-F657-354E-9FF0-09BA16C1F65A}" srcOrd="0" destOrd="0" presId="urn:microsoft.com/office/officeart/2005/8/layout/list1"/>
    <dgm:cxn modelId="{C5A52C01-DADD-4648-A6C4-3D71EDE6A3E1}" type="presParOf" srcId="{2F5BAC03-F657-354E-9FF0-09BA16C1F65A}" destId="{0EDC37B8-C41D-074E-A62B-8ABA6983B58D}" srcOrd="0" destOrd="0" presId="urn:microsoft.com/office/officeart/2005/8/layout/list1"/>
    <dgm:cxn modelId="{80BBE8F7-3142-B246-8232-7A50A7CDA988}" type="presParOf" srcId="{2F5BAC03-F657-354E-9FF0-09BA16C1F65A}" destId="{9BE8CB4E-DD40-FD4B-BB67-8FC63BA824DF}" srcOrd="1" destOrd="0" presId="urn:microsoft.com/office/officeart/2005/8/layout/list1"/>
    <dgm:cxn modelId="{EEAC823D-4125-9F4D-AF23-D60779FD99FD}" type="presParOf" srcId="{2BBDDFA0-EAC8-934F-9E52-2C9B6623F71D}" destId="{F8B19EEE-B589-AC43-83DD-547E7E1126DF}" srcOrd="1" destOrd="0" presId="urn:microsoft.com/office/officeart/2005/8/layout/list1"/>
    <dgm:cxn modelId="{5248F51A-8606-5449-BE5D-D717E61B8A85}" type="presParOf" srcId="{2BBDDFA0-EAC8-934F-9E52-2C9B6623F71D}" destId="{B46A3748-ECD0-9347-A92E-2BD747FC260D}" srcOrd="2" destOrd="0" presId="urn:microsoft.com/office/officeart/2005/8/layout/list1"/>
    <dgm:cxn modelId="{A86E2F4C-7F86-7248-8937-7025776FE9E1}" type="presParOf" srcId="{2BBDDFA0-EAC8-934F-9E52-2C9B6623F71D}" destId="{F405C3DE-1AC3-CD46-B6B5-D40427E46357}" srcOrd="3" destOrd="0" presId="urn:microsoft.com/office/officeart/2005/8/layout/list1"/>
    <dgm:cxn modelId="{46392F0D-C844-474F-BB3D-9FA13EBDEA6E}" type="presParOf" srcId="{2BBDDFA0-EAC8-934F-9E52-2C9B6623F71D}" destId="{E68B208D-8C76-2943-B034-2AB06E6D92AE}" srcOrd="4" destOrd="0" presId="urn:microsoft.com/office/officeart/2005/8/layout/list1"/>
    <dgm:cxn modelId="{5898BDC1-079C-EA47-8ACC-E2A877A01999}" type="presParOf" srcId="{E68B208D-8C76-2943-B034-2AB06E6D92AE}" destId="{F6DA8103-D71B-7A46-8ABD-E2A9330790A1}" srcOrd="0" destOrd="0" presId="urn:microsoft.com/office/officeart/2005/8/layout/list1"/>
    <dgm:cxn modelId="{742EBBCB-8EA1-D44B-8CED-448C815897ED}" type="presParOf" srcId="{E68B208D-8C76-2943-B034-2AB06E6D92AE}" destId="{C5069729-7608-5C43-B62A-8816873C4C62}" srcOrd="1" destOrd="0" presId="urn:microsoft.com/office/officeart/2005/8/layout/list1"/>
    <dgm:cxn modelId="{C5915A0F-FFCD-1447-A7CF-F0F00E33FCE5}" type="presParOf" srcId="{2BBDDFA0-EAC8-934F-9E52-2C9B6623F71D}" destId="{449BF2DC-7C9D-BD44-9803-644BDCFBB18D}" srcOrd="5" destOrd="0" presId="urn:microsoft.com/office/officeart/2005/8/layout/list1"/>
    <dgm:cxn modelId="{8B1113DF-7FE0-CB46-AC1A-465C65156E26}" type="presParOf" srcId="{2BBDDFA0-EAC8-934F-9E52-2C9B6623F71D}" destId="{03E4CC25-9775-A846-A19F-A7050781EF2E}" srcOrd="6" destOrd="0" presId="urn:microsoft.com/office/officeart/2005/8/layout/list1"/>
    <dgm:cxn modelId="{E235930B-D3F7-DA4B-9B7A-DD82128E1314}" type="presParOf" srcId="{2BBDDFA0-EAC8-934F-9E52-2C9B6623F71D}" destId="{F163D009-EB63-4040-AE25-8DA4114CA2D1}" srcOrd="7" destOrd="0" presId="urn:microsoft.com/office/officeart/2005/8/layout/list1"/>
    <dgm:cxn modelId="{2CD56997-57B7-FF4F-94E8-C9B6CF012C5C}" type="presParOf" srcId="{2BBDDFA0-EAC8-934F-9E52-2C9B6623F71D}" destId="{9A092665-1DA6-614D-A18F-179BFA269CB1}" srcOrd="8" destOrd="0" presId="urn:microsoft.com/office/officeart/2005/8/layout/list1"/>
    <dgm:cxn modelId="{6F5DC7C3-39DA-0041-8AAF-36ED5A1E6ABB}" type="presParOf" srcId="{9A092665-1DA6-614D-A18F-179BFA269CB1}" destId="{6042905B-1D75-9044-88D9-E4EAFCBB2E73}" srcOrd="0" destOrd="0" presId="urn:microsoft.com/office/officeart/2005/8/layout/list1"/>
    <dgm:cxn modelId="{5CE586B7-0FAA-F848-B7CE-8DD28BFE7907}" type="presParOf" srcId="{9A092665-1DA6-614D-A18F-179BFA269CB1}" destId="{5E5F52A4-033C-BC4B-A730-D3B5ADE003F5}" srcOrd="1" destOrd="0" presId="urn:microsoft.com/office/officeart/2005/8/layout/list1"/>
    <dgm:cxn modelId="{B482049B-28D8-0C4C-8E0D-EC1ECF85200D}" type="presParOf" srcId="{2BBDDFA0-EAC8-934F-9E52-2C9B6623F71D}" destId="{A6B66D61-F941-2246-B44D-3651FDA639ED}" srcOrd="9" destOrd="0" presId="urn:microsoft.com/office/officeart/2005/8/layout/list1"/>
    <dgm:cxn modelId="{E72E985D-7711-5E47-98F4-DACC25B9013F}" type="presParOf" srcId="{2BBDDFA0-EAC8-934F-9E52-2C9B6623F71D}" destId="{A3117494-E03B-7C49-93F0-D1AA937EB80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9C135D-FB88-4F7A-9DD2-5FD980C2EAEB}" type="doc">
      <dgm:prSet loTypeId="urn:microsoft.com/office/officeart/2005/8/layout/process4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552EDB1-DBF5-4E81-AE17-26F5DC3B2CAD}">
      <dgm:prSet/>
      <dgm:spPr/>
      <dgm:t>
        <a:bodyPr/>
        <a:lstStyle/>
        <a:p>
          <a:r>
            <a:rPr lang="en-US" dirty="0"/>
            <a:t>Goal: group objects into subsets, such that objects within each subset are more </a:t>
          </a:r>
          <a:r>
            <a:rPr lang="en-US" b="1" u="sng" dirty="0"/>
            <a:t>similar</a:t>
          </a:r>
          <a:r>
            <a:rPr lang="en-US" dirty="0"/>
            <a:t> to one another than objects assigned to different clusters.</a:t>
          </a:r>
        </a:p>
      </dgm:t>
    </dgm:pt>
    <dgm:pt modelId="{E921D3B9-D49C-48C9-8462-E04DA405B6F5}" type="parTrans" cxnId="{E88C0771-E0FB-4B21-9F01-E4B599FF3E19}">
      <dgm:prSet/>
      <dgm:spPr/>
      <dgm:t>
        <a:bodyPr/>
        <a:lstStyle/>
        <a:p>
          <a:endParaRPr lang="en-US"/>
        </a:p>
      </dgm:t>
    </dgm:pt>
    <dgm:pt modelId="{559F78A0-013D-4DEE-96E3-74E4728DAFF2}" type="sibTrans" cxnId="{E88C0771-E0FB-4B21-9F01-E4B599FF3E19}">
      <dgm:prSet/>
      <dgm:spPr/>
      <dgm:t>
        <a:bodyPr/>
        <a:lstStyle/>
        <a:p>
          <a:endParaRPr lang="en-US"/>
        </a:p>
      </dgm:t>
    </dgm:pt>
    <dgm:pt modelId="{903AD107-25B1-4E73-A4D9-799CE4CD238E}">
      <dgm:prSet custT="1"/>
      <dgm:spPr/>
      <dgm:t>
        <a:bodyPr/>
        <a:lstStyle/>
        <a:p>
          <a:r>
            <a:rPr lang="en-US" altLang="zh-CN" sz="2800" dirty="0"/>
            <a:t>What</a:t>
          </a:r>
          <a:r>
            <a:rPr lang="zh-CN" altLang="en-US" sz="2800" dirty="0"/>
            <a:t> </a:t>
          </a:r>
          <a:r>
            <a:rPr lang="en-US" altLang="zh-CN" sz="2800" dirty="0"/>
            <a:t>is</a:t>
          </a:r>
          <a:r>
            <a:rPr lang="zh-CN" altLang="en-US" sz="2800" dirty="0"/>
            <a:t> </a:t>
          </a:r>
          <a:r>
            <a:rPr lang="en-US" altLang="zh-CN" sz="2800" dirty="0"/>
            <a:t>“similar”?</a:t>
          </a:r>
        </a:p>
        <a:p>
          <a:r>
            <a:rPr lang="en-US" sz="2800" dirty="0"/>
            <a:t>How to measure similarity? </a:t>
          </a:r>
        </a:p>
        <a:p>
          <a:r>
            <a:rPr lang="en-US" sz="3600" dirty="0"/>
            <a:t>  </a:t>
          </a:r>
          <a:endParaRPr lang="en-US" sz="3600" b="1" u="sng" dirty="0"/>
        </a:p>
      </dgm:t>
    </dgm:pt>
    <dgm:pt modelId="{72A3F360-ABB1-4D94-8332-77A2BA51CFB9}" type="parTrans" cxnId="{71989C6A-8404-493D-BD2B-0627BBABC81F}">
      <dgm:prSet/>
      <dgm:spPr/>
      <dgm:t>
        <a:bodyPr/>
        <a:lstStyle/>
        <a:p>
          <a:endParaRPr lang="en-US"/>
        </a:p>
      </dgm:t>
    </dgm:pt>
    <dgm:pt modelId="{7C57C3D4-839C-437E-9A62-FA99012E0A4B}" type="sibTrans" cxnId="{71989C6A-8404-493D-BD2B-0627BBABC81F}">
      <dgm:prSet/>
      <dgm:spPr/>
      <dgm:t>
        <a:bodyPr/>
        <a:lstStyle/>
        <a:p>
          <a:endParaRPr lang="en-US"/>
        </a:p>
      </dgm:t>
    </dgm:pt>
    <dgm:pt modelId="{C77B2D47-BEC7-C24B-B636-485C9CB298C0}" type="pres">
      <dgm:prSet presAssocID="{E39C135D-FB88-4F7A-9DD2-5FD980C2EAEB}" presName="Name0" presStyleCnt="0">
        <dgm:presLayoutVars>
          <dgm:dir/>
          <dgm:animLvl val="lvl"/>
          <dgm:resizeHandles val="exact"/>
        </dgm:presLayoutVars>
      </dgm:prSet>
      <dgm:spPr/>
    </dgm:pt>
    <dgm:pt modelId="{F0CFAAC4-FD72-5241-A1D3-12E9CDE5911E}" type="pres">
      <dgm:prSet presAssocID="{903AD107-25B1-4E73-A4D9-799CE4CD238E}" presName="boxAndChildren" presStyleCnt="0"/>
      <dgm:spPr/>
    </dgm:pt>
    <dgm:pt modelId="{4B91DA34-4E23-F947-96DD-E5870D16A8CE}" type="pres">
      <dgm:prSet presAssocID="{903AD107-25B1-4E73-A4D9-799CE4CD238E}" presName="parentTextBox" presStyleLbl="node1" presStyleIdx="0" presStyleCnt="2"/>
      <dgm:spPr/>
    </dgm:pt>
    <dgm:pt modelId="{9A0E7440-8AE0-1848-A03E-AB775702A4A9}" type="pres">
      <dgm:prSet presAssocID="{559F78A0-013D-4DEE-96E3-74E4728DAFF2}" presName="sp" presStyleCnt="0"/>
      <dgm:spPr/>
    </dgm:pt>
    <dgm:pt modelId="{59FE435C-D197-CD4A-9EA6-E9ABBD7BC8F3}" type="pres">
      <dgm:prSet presAssocID="{B552EDB1-DBF5-4E81-AE17-26F5DC3B2CAD}" presName="arrowAndChildren" presStyleCnt="0"/>
      <dgm:spPr/>
    </dgm:pt>
    <dgm:pt modelId="{5ED3BE6E-B8CA-924C-AD84-958CFDE1A5E6}" type="pres">
      <dgm:prSet presAssocID="{B552EDB1-DBF5-4E81-AE17-26F5DC3B2CAD}" presName="parentTextArrow" presStyleLbl="node1" presStyleIdx="1" presStyleCnt="2"/>
      <dgm:spPr/>
    </dgm:pt>
  </dgm:ptLst>
  <dgm:cxnLst>
    <dgm:cxn modelId="{669D8E1D-5AC3-3842-9BAB-A96C4DE1F3BD}" type="presOf" srcId="{903AD107-25B1-4E73-A4D9-799CE4CD238E}" destId="{4B91DA34-4E23-F947-96DD-E5870D16A8CE}" srcOrd="0" destOrd="0" presId="urn:microsoft.com/office/officeart/2005/8/layout/process4"/>
    <dgm:cxn modelId="{71989C6A-8404-493D-BD2B-0627BBABC81F}" srcId="{E39C135D-FB88-4F7A-9DD2-5FD980C2EAEB}" destId="{903AD107-25B1-4E73-A4D9-799CE4CD238E}" srcOrd="1" destOrd="0" parTransId="{72A3F360-ABB1-4D94-8332-77A2BA51CFB9}" sibTransId="{7C57C3D4-839C-437E-9A62-FA99012E0A4B}"/>
    <dgm:cxn modelId="{E88C0771-E0FB-4B21-9F01-E4B599FF3E19}" srcId="{E39C135D-FB88-4F7A-9DD2-5FD980C2EAEB}" destId="{B552EDB1-DBF5-4E81-AE17-26F5DC3B2CAD}" srcOrd="0" destOrd="0" parTransId="{E921D3B9-D49C-48C9-8462-E04DA405B6F5}" sibTransId="{559F78A0-013D-4DEE-96E3-74E4728DAFF2}"/>
    <dgm:cxn modelId="{CE0367B0-84C6-6741-9C59-92DB455B13FB}" type="presOf" srcId="{B552EDB1-DBF5-4E81-AE17-26F5DC3B2CAD}" destId="{5ED3BE6E-B8CA-924C-AD84-958CFDE1A5E6}" srcOrd="0" destOrd="0" presId="urn:microsoft.com/office/officeart/2005/8/layout/process4"/>
    <dgm:cxn modelId="{2BD36DE8-982F-0840-B821-7B435605AB22}" type="presOf" srcId="{E39C135D-FB88-4F7A-9DD2-5FD980C2EAEB}" destId="{C77B2D47-BEC7-C24B-B636-485C9CB298C0}" srcOrd="0" destOrd="0" presId="urn:microsoft.com/office/officeart/2005/8/layout/process4"/>
    <dgm:cxn modelId="{2CAF23C4-F443-3A44-BC3D-3DC3376B6082}" type="presParOf" srcId="{C77B2D47-BEC7-C24B-B636-485C9CB298C0}" destId="{F0CFAAC4-FD72-5241-A1D3-12E9CDE5911E}" srcOrd="0" destOrd="0" presId="urn:microsoft.com/office/officeart/2005/8/layout/process4"/>
    <dgm:cxn modelId="{35DE3667-D914-754E-BFB4-597941E5F18D}" type="presParOf" srcId="{F0CFAAC4-FD72-5241-A1D3-12E9CDE5911E}" destId="{4B91DA34-4E23-F947-96DD-E5870D16A8CE}" srcOrd="0" destOrd="0" presId="urn:microsoft.com/office/officeart/2005/8/layout/process4"/>
    <dgm:cxn modelId="{516537B8-546E-B841-858F-102B232413D5}" type="presParOf" srcId="{C77B2D47-BEC7-C24B-B636-485C9CB298C0}" destId="{9A0E7440-8AE0-1848-A03E-AB775702A4A9}" srcOrd="1" destOrd="0" presId="urn:microsoft.com/office/officeart/2005/8/layout/process4"/>
    <dgm:cxn modelId="{ADB62BE4-2FDF-0343-8920-71168ED1ED98}" type="presParOf" srcId="{C77B2D47-BEC7-C24B-B636-485C9CB298C0}" destId="{59FE435C-D197-CD4A-9EA6-E9ABBD7BC8F3}" srcOrd="2" destOrd="0" presId="urn:microsoft.com/office/officeart/2005/8/layout/process4"/>
    <dgm:cxn modelId="{A676C26B-26E7-FD49-82B7-17A86A952E6A}" type="presParOf" srcId="{59FE435C-D197-CD4A-9EA6-E9ABBD7BC8F3}" destId="{5ED3BE6E-B8CA-924C-AD84-958CFDE1A5E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A3748-ECD0-9347-A92E-2BD747FC260D}">
      <dsp:nvSpPr>
        <dsp:cNvPr id="0" name=""/>
        <dsp:cNvSpPr/>
      </dsp:nvSpPr>
      <dsp:spPr>
        <a:xfrm>
          <a:off x="0" y="891955"/>
          <a:ext cx="4885203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E8CB4E-DD40-FD4B-BB67-8FC63BA824DF}">
      <dsp:nvSpPr>
        <dsp:cNvPr id="0" name=""/>
        <dsp:cNvSpPr/>
      </dsp:nvSpPr>
      <dsp:spPr>
        <a:xfrm>
          <a:off x="244260" y="508194"/>
          <a:ext cx="3419642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254" tIns="0" rIns="129254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Labeled  vs unlabeled</a:t>
          </a:r>
        </a:p>
      </dsp:txBody>
      <dsp:txXfrm>
        <a:off x="281727" y="545661"/>
        <a:ext cx="3344708" cy="692586"/>
      </dsp:txXfrm>
    </dsp:sp>
    <dsp:sp modelId="{03E4CC25-9775-A846-A19F-A7050781EF2E}">
      <dsp:nvSpPr>
        <dsp:cNvPr id="0" name=""/>
        <dsp:cNvSpPr/>
      </dsp:nvSpPr>
      <dsp:spPr>
        <a:xfrm>
          <a:off x="0" y="2071315"/>
          <a:ext cx="4885203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069729-7608-5C43-B62A-8816873C4C62}">
      <dsp:nvSpPr>
        <dsp:cNvPr id="0" name=""/>
        <dsp:cNvSpPr/>
      </dsp:nvSpPr>
      <dsp:spPr>
        <a:xfrm>
          <a:off x="244260" y="1687555"/>
          <a:ext cx="3419642" cy="76752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254" tIns="0" rIns="129254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Learn vs apply</a:t>
          </a:r>
          <a:r>
            <a:rPr lang="zh-CN" altLang="en-US" sz="2600" kern="1200" dirty="0"/>
            <a:t> </a:t>
          </a:r>
          <a:r>
            <a:rPr lang="en-US" altLang="zh-CN" sz="2600" kern="1200" dirty="0"/>
            <a:t>(predict)</a:t>
          </a:r>
          <a:endParaRPr lang="en-US" sz="2600" kern="1200" dirty="0"/>
        </a:p>
      </dsp:txBody>
      <dsp:txXfrm>
        <a:off x="281727" y="1725022"/>
        <a:ext cx="3344708" cy="692586"/>
      </dsp:txXfrm>
    </dsp:sp>
    <dsp:sp modelId="{A3117494-E03B-7C49-93F0-D1AA937EB801}">
      <dsp:nvSpPr>
        <dsp:cNvPr id="0" name=""/>
        <dsp:cNvSpPr/>
      </dsp:nvSpPr>
      <dsp:spPr>
        <a:xfrm>
          <a:off x="0" y="3250675"/>
          <a:ext cx="4885203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5F52A4-033C-BC4B-A730-D3B5ADE003F5}">
      <dsp:nvSpPr>
        <dsp:cNvPr id="0" name=""/>
        <dsp:cNvSpPr/>
      </dsp:nvSpPr>
      <dsp:spPr>
        <a:xfrm>
          <a:off x="244260" y="2866915"/>
          <a:ext cx="3419642" cy="76752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254" tIns="0" rIns="129254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Other</a:t>
          </a:r>
          <a:r>
            <a:rPr lang="zh-CN" altLang="en-US" sz="2600" kern="1200" dirty="0"/>
            <a:t> </a:t>
          </a:r>
          <a:r>
            <a:rPr lang="en-US" altLang="zh-CN" sz="2600" kern="1200" dirty="0"/>
            <a:t>ideas...</a:t>
          </a:r>
          <a:endParaRPr lang="en-US" sz="2600" kern="1200" dirty="0"/>
        </a:p>
      </dsp:txBody>
      <dsp:txXfrm>
        <a:off x="281727" y="2904382"/>
        <a:ext cx="3344708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1DA34-4E23-F947-96DD-E5870D16A8CE}">
      <dsp:nvSpPr>
        <dsp:cNvPr id="0" name=""/>
        <dsp:cNvSpPr/>
      </dsp:nvSpPr>
      <dsp:spPr>
        <a:xfrm>
          <a:off x="0" y="2522304"/>
          <a:ext cx="4567238" cy="165490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What</a:t>
          </a:r>
          <a:r>
            <a:rPr lang="zh-CN" altLang="en-US" sz="2800" kern="1200" dirty="0"/>
            <a:t> </a:t>
          </a:r>
          <a:r>
            <a:rPr lang="en-US" altLang="zh-CN" sz="2800" kern="1200" dirty="0"/>
            <a:t>is</a:t>
          </a:r>
          <a:r>
            <a:rPr lang="zh-CN" altLang="en-US" sz="2800" kern="1200" dirty="0"/>
            <a:t> </a:t>
          </a:r>
          <a:r>
            <a:rPr lang="en-US" altLang="zh-CN" sz="2800" kern="1200" dirty="0"/>
            <a:t>“similar”?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How to measure similarity?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  </a:t>
          </a:r>
          <a:endParaRPr lang="en-US" sz="3600" b="1" u="sng" kern="1200" dirty="0"/>
        </a:p>
      </dsp:txBody>
      <dsp:txXfrm>
        <a:off x="0" y="2522304"/>
        <a:ext cx="4567238" cy="1654904"/>
      </dsp:txXfrm>
    </dsp:sp>
    <dsp:sp modelId="{5ED3BE6E-B8CA-924C-AD84-958CFDE1A5E6}">
      <dsp:nvSpPr>
        <dsp:cNvPr id="0" name=""/>
        <dsp:cNvSpPr/>
      </dsp:nvSpPr>
      <dsp:spPr>
        <a:xfrm rot="10800000">
          <a:off x="0" y="1884"/>
          <a:ext cx="4567238" cy="2545243"/>
        </a:xfrm>
        <a:prstGeom prst="upArrowCallou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50000"/>
                <a:satMod val="300000"/>
              </a:schemeClr>
            </a:gs>
            <a:gs pos="35000">
              <a:schemeClr val="accent2">
                <a:hueOff val="4681519"/>
                <a:satOff val="-5839"/>
                <a:lumOff val="1373"/>
                <a:alphaOff val="0"/>
                <a:tint val="37000"/>
                <a:satMod val="30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Goal: group objects into subsets, such that objects within each subset are more </a:t>
          </a:r>
          <a:r>
            <a:rPr lang="en-US" sz="2200" b="1" u="sng" kern="1200" dirty="0"/>
            <a:t>similar</a:t>
          </a:r>
          <a:r>
            <a:rPr lang="en-US" sz="2200" kern="1200" dirty="0"/>
            <a:t> to one another than objects assigned to different clusters.</a:t>
          </a:r>
        </a:p>
      </dsp:txBody>
      <dsp:txXfrm rot="10800000">
        <a:off x="0" y="1884"/>
        <a:ext cx="4567238" cy="1653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047B4-D057-4D61-95DD-0AC8056FF06C}" type="datetimeFigureOut">
              <a:rPr lang="en-US" smtClean="0"/>
              <a:t>2/27/19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69854-D75A-4521-9F38-1743A1383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9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69854-D75A-4521-9F38-1743A13833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50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69854-D75A-4521-9F38-1743A13833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69854-D75A-4521-9F38-1743A13833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74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X-&gt;D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69854-D75A-4521-9F38-1743A13833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62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69854-D75A-4521-9F38-1743A13833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57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69854-D75A-4521-9F38-1743A13833D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45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9588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21164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5B3D-10E2-374E-89E1-D76DF1BB5247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1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32614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3261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5B3D-10E2-374E-89E1-D76DF1BB5247}" type="datetimeFigureOut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76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55900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5B3D-10E2-374E-89E1-D76DF1BB5247}" type="datetimeFigureOut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3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9588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3620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9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8CC6-5F22-9F42-B211-D5B31A73C596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6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2959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9590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8CC6-5F22-9F42-B211-D5B31A73C596}" type="datetimeFigureOut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28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51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8CC6-5F22-9F42-B211-D5B31A73C596}" type="datetimeFigureOut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8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326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69E5B3D-10E2-374E-89E1-D76DF1BB5247}" type="datetimeFigureOut">
              <a:rPr lang="en-US" smtClean="0"/>
              <a:pPr/>
              <a:t>2/27/19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2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7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585D8CC6-5F22-9F42-B211-D5B31A73C596}" type="datetimeFigureOut">
              <a:rPr lang="en-US" smtClean="0"/>
              <a:pPr/>
              <a:t>2/27/19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37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2" r:id="rId3"/>
    <p:sldLayoutId id="2147483677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25" y="1162051"/>
            <a:ext cx="8982075" cy="2438400"/>
          </a:xfrm>
        </p:spPr>
        <p:txBody>
          <a:bodyPr>
            <a:normAutofit/>
          </a:bodyPr>
          <a:lstStyle/>
          <a:p>
            <a:r>
              <a:rPr lang="en-US" altLang="en-US" b="1" dirty="0">
                <a:latin typeface="Garamond" panose="02020404030301010803" pitchFamily="18" charset="0"/>
              </a:rPr>
              <a:t>IS590DT: Data Mining Applications</a:t>
            </a:r>
            <a:br>
              <a:rPr lang="en-US" altLang="en-US" b="1" dirty="0">
                <a:latin typeface="Garamond" panose="02020404030301010803" pitchFamily="18" charset="0"/>
              </a:rPr>
            </a:br>
            <a:br>
              <a:rPr lang="en-US" altLang="en-US" b="1" dirty="0">
                <a:latin typeface="Garamond" panose="02020404030301010803" pitchFamily="18" charset="0"/>
              </a:rPr>
            </a:br>
            <a:r>
              <a:rPr lang="en-US" altLang="en-US" b="1" dirty="0">
                <a:latin typeface="Garamond" panose="02020404030301010803" pitchFamily="18" charset="0"/>
              </a:rPr>
              <a:t>WEEK </a:t>
            </a:r>
            <a:r>
              <a:rPr lang="en-US" altLang="zh-CN" b="1" dirty="0">
                <a:latin typeface="Garamond" panose="02020404030301010803" pitchFamily="18" charset="0"/>
              </a:rPr>
              <a:t>7</a:t>
            </a:r>
            <a:r>
              <a:rPr lang="en-US" altLang="en-US" b="1" dirty="0">
                <a:latin typeface="Garamond" panose="02020404030301010803" pitchFamily="18" charset="0"/>
              </a:rPr>
              <a:t>: Clus</a:t>
            </a:r>
            <a:r>
              <a:rPr lang="en-US" altLang="zh-CN" b="1" dirty="0">
                <a:latin typeface="Garamond" panose="02020404030301010803" pitchFamily="18" charset="0"/>
              </a:rPr>
              <a:t>tering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79574"/>
            <a:ext cx="6400800" cy="1495884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dirty="0">
                <a:latin typeface="Garamond" panose="02020404030301010803" pitchFamily="18" charset="0"/>
              </a:rPr>
              <a:t>Spring 2019</a:t>
            </a:r>
          </a:p>
          <a:p>
            <a:r>
              <a:rPr lang="en-US" altLang="zh-CN" dirty="0">
                <a:latin typeface="Garamond" panose="02020404030301010803" pitchFamily="18" charset="0"/>
              </a:rPr>
              <a:t>Yingjun </a:t>
            </a:r>
            <a:r>
              <a:rPr lang="en-US" altLang="en-US" dirty="0">
                <a:latin typeface="Garamond" panose="02020404030301010803" pitchFamily="18" charset="0"/>
              </a:rPr>
              <a:t>Guan</a:t>
            </a:r>
          </a:p>
          <a:p>
            <a:r>
              <a:rPr lang="en-US" altLang="en-US" dirty="0">
                <a:latin typeface="Garamond" panose="02020404030301010803" pitchFamily="18" charset="0"/>
              </a:rPr>
              <a:t>yingjun2@illinois.edu</a:t>
            </a:r>
          </a:p>
          <a:p>
            <a:r>
              <a:rPr lang="en-US" altLang="en-US" dirty="0">
                <a:latin typeface="Garamond" panose="02020404030301010803" pitchFamily="18" charset="0"/>
              </a:rPr>
              <a:t>http://ischool.illinois.edu/people/yingjun-guan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922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F54D-8840-2849-9B93-C0BDA8133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37" y="1337448"/>
            <a:ext cx="4653738" cy="100873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geometry.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BC83-A445-4446-9611-D62E1F913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6" y="2448571"/>
            <a:ext cx="4653738" cy="3144785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Give</a:t>
            </a:r>
            <a:r>
              <a:rPr lang="zh-CN" altLang="en-US" sz="2000" dirty="0"/>
              <a:t> </a:t>
            </a:r>
            <a:r>
              <a:rPr lang="en-US" altLang="zh-CN" sz="2000" dirty="0"/>
              <a:t>me</a:t>
            </a:r>
            <a:r>
              <a:rPr lang="zh-CN" altLang="en-US" sz="2000" dirty="0"/>
              <a:t> </a:t>
            </a:r>
            <a:r>
              <a:rPr lang="en-US" altLang="zh-CN" sz="2000" dirty="0"/>
              <a:t>some</a:t>
            </a:r>
            <a:r>
              <a:rPr lang="zh-CN" altLang="en-US" sz="2000" dirty="0"/>
              <a:t> </a:t>
            </a:r>
            <a:r>
              <a:rPr lang="en-US" altLang="zh-CN" sz="2000" dirty="0"/>
              <a:t>examples</a:t>
            </a:r>
            <a:r>
              <a:rPr lang="zh-CN" altLang="en-US" sz="2000" dirty="0"/>
              <a:t> </a:t>
            </a:r>
            <a:r>
              <a:rPr lang="en-US" altLang="zh-CN" sz="2000" dirty="0"/>
              <a:t>when</a:t>
            </a:r>
            <a:r>
              <a:rPr lang="zh-CN" altLang="en-US" sz="2000" dirty="0"/>
              <a:t> </a:t>
            </a:r>
            <a:r>
              <a:rPr lang="en-US" altLang="zh-CN" sz="2000" dirty="0"/>
              <a:t>Euclidean</a:t>
            </a:r>
            <a:r>
              <a:rPr lang="zh-CN" altLang="en-US" sz="2000" dirty="0"/>
              <a:t> </a:t>
            </a:r>
            <a:r>
              <a:rPr lang="en-US" altLang="zh-CN" sz="2000" dirty="0"/>
              <a:t>distance</a:t>
            </a:r>
            <a:r>
              <a:rPr lang="zh-CN" altLang="en-US" sz="2000" dirty="0"/>
              <a:t> </a:t>
            </a:r>
            <a:r>
              <a:rPr lang="en-US" altLang="zh-CN" sz="2000" dirty="0"/>
              <a:t>doesn’t</a:t>
            </a:r>
            <a:r>
              <a:rPr lang="zh-CN" altLang="en-US" sz="2000" dirty="0"/>
              <a:t> </a:t>
            </a:r>
            <a:r>
              <a:rPr lang="en-US" altLang="zh-CN" sz="2000" dirty="0"/>
              <a:t>work.</a:t>
            </a:r>
          </a:p>
          <a:p>
            <a:endParaRPr lang="en-US" altLang="zh-CN" sz="2000" dirty="0"/>
          </a:p>
          <a:p>
            <a:r>
              <a:rPr lang="en-US" altLang="zh-CN" sz="2000" dirty="0"/>
              <a:t>Non-E</a:t>
            </a:r>
            <a:r>
              <a:rPr lang="en-US" sz="2000" dirty="0"/>
              <a:t>uclidean Distances d(</a:t>
            </a:r>
            <a:r>
              <a:rPr lang="en-US" sz="2000" dirty="0" err="1"/>
              <a:t>x,z</a:t>
            </a:r>
            <a:r>
              <a:rPr lang="en-US" sz="2000" dirty="0"/>
              <a:t>)</a:t>
            </a:r>
          </a:p>
          <a:p>
            <a:pPr lvl="1"/>
            <a:r>
              <a:rPr lang="en-US" altLang="zh-CN" sz="2000" dirty="0"/>
              <a:t>What’s</a:t>
            </a:r>
            <a:r>
              <a:rPr lang="zh-CN" altLang="en-US" sz="2000" dirty="0"/>
              <a:t> </a:t>
            </a:r>
            <a:r>
              <a:rPr lang="en-US" altLang="zh-CN" sz="2000" dirty="0"/>
              <a:t>that</a:t>
            </a:r>
            <a:r>
              <a:rPr lang="zh-CN" altLang="en-US" sz="2000" dirty="0"/>
              <a:t> </a:t>
            </a:r>
            <a:r>
              <a:rPr lang="en-US" altLang="zh-CN" sz="2000" dirty="0"/>
              <a:t>mean?</a:t>
            </a:r>
          </a:p>
          <a:p>
            <a:pPr lvl="1"/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what</a:t>
            </a:r>
            <a:r>
              <a:rPr lang="zh-CN" altLang="en-US" sz="2000" dirty="0"/>
              <a:t> </a:t>
            </a:r>
            <a:r>
              <a:rPr lang="en-US" altLang="zh-CN" sz="2000" dirty="0"/>
              <a:t>situation?</a:t>
            </a:r>
          </a:p>
          <a:p>
            <a:pPr lvl="1"/>
            <a:r>
              <a:rPr lang="en-US" altLang="zh-CN" sz="2000" dirty="0"/>
              <a:t>How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calculate?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1C97E-9D91-B640-9F4B-63EDEFC9D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529" y="1460731"/>
            <a:ext cx="2918297" cy="171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59A3ED-30C2-674D-9E9B-7F29F5F0A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163" y="3372558"/>
            <a:ext cx="3031808" cy="2220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BC438-73A0-A846-88FF-FCEDFA1E5507}"/>
                  </a:ext>
                </a:extLst>
              </p:cNvPr>
              <p:cNvSpPr txBox="1"/>
              <p:nvPr/>
            </p:nvSpPr>
            <p:spPr>
              <a:xfrm>
                <a:off x="6738999" y="5476786"/>
                <a:ext cx="957250" cy="23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350" dirty="0"/>
                  <a:t>C =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BC438-73A0-A846-88FF-FCEDFA1E5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999" y="5476786"/>
                <a:ext cx="957250" cy="233141"/>
              </a:xfrm>
              <a:prstGeom prst="rect">
                <a:avLst/>
              </a:prstGeom>
              <a:blipFill>
                <a:blip r:embed="rId5"/>
                <a:stretch>
                  <a:fillRect l="-10526" t="-5000" r="-2632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62F5B-EDF8-9243-989A-9462081E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CE4218-52C0-5846-AEAF-F8A09CE0F06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341DEE-26C9-1742-9164-CDD92D8C434C}"/>
              </a:ext>
            </a:extLst>
          </p:cNvPr>
          <p:cNvSpPr txBox="1"/>
          <p:nvPr/>
        </p:nvSpPr>
        <p:spPr>
          <a:xfrm>
            <a:off x="628650" y="615664"/>
            <a:ext cx="7710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Dissimilarity Measures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different</a:t>
            </a:r>
            <a:r>
              <a:rPr lang="zh-CN" altLang="en-US" sz="3200" dirty="0"/>
              <a:t> </a:t>
            </a:r>
            <a:r>
              <a:rPr lang="en-US" altLang="zh-CN" sz="3200" dirty="0"/>
              <a:t>situations.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7497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06066-774C-D448-9B1C-9F9EBEA3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 to express Euclidean distance in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054FB-FA43-BD47-9D8F-01CE838FD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 norm; L</a:t>
            </a:r>
            <a:r>
              <a:rPr lang="en-US" baseline="-25000" dirty="0"/>
              <a:t>2</a:t>
            </a:r>
            <a:r>
              <a:rPr lang="en-US" dirty="0"/>
              <a:t> norm; L</a:t>
            </a:r>
            <a:r>
              <a:rPr lang="en-US" altLang="zh-CN" baseline="-25000" dirty="0"/>
              <a:t>$\</a:t>
            </a:r>
            <a:r>
              <a:rPr lang="en-US" altLang="zh-CN" baseline="-25000" dirty="0" err="1"/>
              <a:t>i</a:t>
            </a:r>
            <a:r>
              <a:rPr lang="en-US" baseline="-25000" dirty="0" err="1"/>
              <a:t>nf</a:t>
            </a:r>
            <a:r>
              <a:rPr lang="en-US" altLang="zh-CN" baseline="-25000" dirty="0"/>
              <a:t>$</a:t>
            </a:r>
            <a:r>
              <a:rPr lang="en-US" dirty="0"/>
              <a:t> norm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75B76-F9DA-804D-B41E-21A4C5886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18" y="2853333"/>
            <a:ext cx="4206461" cy="220265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89CE6BB-4E89-1340-9B2D-0A47C9D8A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CE4218-52C0-5846-AEAF-F8A09CE0F06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1A78-7E6A-D745-9B98-E6124F74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Let’s take an example.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29D9E-1298-C442-91A6-B8C813468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/>
          <a:lstStyle/>
          <a:p>
            <a:r>
              <a:rPr lang="en-US" dirty="0"/>
              <a:t>Distance to a point v(1,2,3).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1E74F4-416B-1645-93C6-2F9C6FAC5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6" t="10867"/>
          <a:stretch/>
        </p:blipFill>
        <p:spPr>
          <a:xfrm>
            <a:off x="628650" y="3215928"/>
            <a:ext cx="3279835" cy="2109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A422B7-7B61-ED42-87C2-4948FA256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50071"/>
            <a:ext cx="3812818" cy="264110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11C0B4C-EEDE-9846-8958-EF8D3C221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CE4218-52C0-5846-AEAF-F8A09CE0F06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9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F54D-8840-2849-9B93-C0BDA8133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37" y="1337448"/>
            <a:ext cx="4653738" cy="100873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unordered</a:t>
            </a:r>
            <a:r>
              <a:rPr lang="zh-CN" altLang="en-US" sz="2400" dirty="0"/>
              <a:t> </a:t>
            </a:r>
            <a:r>
              <a:rPr lang="en-US" altLang="zh-CN" sz="2400" dirty="0"/>
              <a:t>sets.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BC83-A445-4446-9611-D62E1F913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6" y="2448571"/>
            <a:ext cx="7994464" cy="3144785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What’s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distance</a:t>
            </a:r>
            <a:r>
              <a:rPr lang="zh-CN" altLang="en-US" sz="2400" dirty="0"/>
              <a:t> </a:t>
            </a:r>
            <a:r>
              <a:rPr lang="en-US" altLang="zh-CN" sz="2400" dirty="0"/>
              <a:t>between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following</a:t>
            </a:r>
            <a:r>
              <a:rPr lang="zh-CN" altLang="en-US" sz="2400" dirty="0"/>
              <a:t> </a:t>
            </a:r>
            <a:r>
              <a:rPr lang="en-US" altLang="zh-CN" sz="2400" dirty="0"/>
              <a:t>sets?</a:t>
            </a:r>
          </a:p>
          <a:p>
            <a:pPr lvl="1"/>
            <a:r>
              <a:rPr lang="en-US" sz="1800" dirty="0"/>
              <a:t>{A;C;D;E} and {A;D;E}</a:t>
            </a:r>
            <a:endParaRPr lang="en-US" sz="1400" dirty="0"/>
          </a:p>
          <a:p>
            <a:endParaRPr lang="en-US" altLang="zh-CN" sz="1600" dirty="0"/>
          </a:p>
          <a:p>
            <a:r>
              <a:rPr lang="en-US" altLang="zh-CN" sz="2000" dirty="0"/>
              <a:t>How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define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distance</a:t>
            </a:r>
            <a:r>
              <a:rPr lang="zh-CN" altLang="en-US" sz="2000" dirty="0"/>
              <a:t> </a:t>
            </a:r>
            <a:r>
              <a:rPr lang="en-US" altLang="zh-CN" sz="2000" dirty="0"/>
              <a:t>here?</a:t>
            </a:r>
            <a:r>
              <a:rPr lang="zh-CN" altLang="en-US" sz="2000" dirty="0"/>
              <a:t> </a:t>
            </a:r>
            <a:r>
              <a:rPr lang="en-US" altLang="zh-CN" sz="2000" dirty="0"/>
              <a:t>(Jaccard</a:t>
            </a:r>
            <a:r>
              <a:rPr lang="zh-CN" altLang="en-US" sz="2000" dirty="0"/>
              <a:t> </a:t>
            </a:r>
            <a:r>
              <a:rPr lang="en-US" altLang="zh-CN" sz="2000" dirty="0"/>
              <a:t>Distance)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62F5B-EDF8-9243-989A-9462081E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CE4218-52C0-5846-AEAF-F8A09CE0F06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341DEE-26C9-1742-9164-CDD92D8C434C}"/>
              </a:ext>
            </a:extLst>
          </p:cNvPr>
          <p:cNvSpPr txBox="1"/>
          <p:nvPr/>
        </p:nvSpPr>
        <p:spPr>
          <a:xfrm>
            <a:off x="628650" y="615664"/>
            <a:ext cx="7710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Dissimilarity Measures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different</a:t>
            </a:r>
            <a:r>
              <a:rPr lang="zh-CN" altLang="en-US" sz="3200" dirty="0"/>
              <a:t> </a:t>
            </a:r>
            <a:r>
              <a:rPr lang="en-US" altLang="zh-CN" sz="3200" dirty="0"/>
              <a:t>situations.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73C5CA-3333-5648-89A9-12D22DE79598}"/>
              </a:ext>
            </a:extLst>
          </p:cNvPr>
          <p:cNvSpPr txBox="1"/>
          <p:nvPr/>
        </p:nvSpPr>
        <p:spPr>
          <a:xfrm>
            <a:off x="308068" y="4743233"/>
            <a:ext cx="85278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50" dirty="0"/>
              <a:t>Other</a:t>
            </a:r>
            <a:r>
              <a:rPr lang="zh-CN" altLang="en-US" sz="2250" dirty="0"/>
              <a:t> </a:t>
            </a:r>
            <a:r>
              <a:rPr lang="en-US" altLang="zh-CN" sz="2250" dirty="0"/>
              <a:t>applications?</a:t>
            </a:r>
            <a:r>
              <a:rPr lang="zh-CN" altLang="en-US" sz="2250" dirty="0"/>
              <a:t> </a:t>
            </a:r>
            <a:endParaRPr lang="en-US" altLang="zh-CN" sz="2250" dirty="0"/>
          </a:p>
          <a:p>
            <a:r>
              <a:rPr lang="en-US" sz="2250" dirty="0"/>
              <a:t>Jaccard distance could also measure distance between sentences based on the words and even movies/restaurants based on their ratings.</a:t>
            </a:r>
          </a:p>
          <a:p>
            <a:endParaRPr lang="en-US" sz="13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AECC4E-314B-7340-97A9-32D3F6D19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847" y="3947990"/>
            <a:ext cx="1336929" cy="79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1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F54D-8840-2849-9B93-C0BDA8133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37" y="1337448"/>
            <a:ext cx="4653738" cy="1008731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3.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string</a:t>
            </a:r>
            <a:r>
              <a:rPr lang="zh-CN" altLang="en-US" sz="2800" dirty="0"/>
              <a:t> </a:t>
            </a:r>
            <a:r>
              <a:rPr lang="en-US" altLang="zh-CN" sz="2800" dirty="0"/>
              <a:t>sets.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62F5B-EDF8-9243-989A-9462081E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CE4218-52C0-5846-AEAF-F8A09CE0F06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341DEE-26C9-1742-9164-CDD92D8C434C}"/>
              </a:ext>
            </a:extLst>
          </p:cNvPr>
          <p:cNvSpPr txBox="1"/>
          <p:nvPr/>
        </p:nvSpPr>
        <p:spPr>
          <a:xfrm>
            <a:off x="628650" y="615664"/>
            <a:ext cx="7710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Dissimilarity Measures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different</a:t>
            </a:r>
            <a:r>
              <a:rPr lang="zh-CN" altLang="en-US" sz="3200" dirty="0"/>
              <a:t> </a:t>
            </a:r>
            <a:r>
              <a:rPr lang="en-US" altLang="zh-CN" sz="3200" dirty="0"/>
              <a:t>situations.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A20CE6-858C-9641-BC18-314CC0E0D383}"/>
              </a:ext>
            </a:extLst>
          </p:cNvPr>
          <p:cNvSpPr/>
          <p:nvPr/>
        </p:nvSpPr>
        <p:spPr>
          <a:xfrm>
            <a:off x="951472" y="2136338"/>
            <a:ext cx="738743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Hamming distance between two strings (of the same length): number of positions at which the corresponding symbols are different.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Other applications?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28A40-16D1-614B-9CC0-5A0A0549935F}"/>
              </a:ext>
            </a:extLst>
          </p:cNvPr>
          <p:cNvSpPr txBox="1"/>
          <p:nvPr/>
        </p:nvSpPr>
        <p:spPr>
          <a:xfrm>
            <a:off x="951472" y="5128137"/>
            <a:ext cx="80295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dirty="0"/>
              <a:t>Although the length are the same, you could think about distance between texts, DNA, and Protein sequences!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760690-C78E-9542-A11B-4857B1D6D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807" y="3540272"/>
            <a:ext cx="35909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F54D-8840-2849-9B93-C0BDA8133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37" y="1337448"/>
            <a:ext cx="4653738" cy="100873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4.</a:t>
            </a:r>
            <a:r>
              <a:rPr lang="zh-CN" altLang="en-US" sz="2400" dirty="0"/>
              <a:t> </a:t>
            </a:r>
            <a:r>
              <a:rPr lang="en-US" altLang="zh-CN" sz="2400" dirty="0"/>
              <a:t>Sequential</a:t>
            </a:r>
            <a:r>
              <a:rPr lang="zh-CN" altLang="en-US" sz="2400" dirty="0"/>
              <a:t> </a:t>
            </a:r>
            <a:r>
              <a:rPr lang="en-US" altLang="zh-CN" sz="2400" dirty="0"/>
              <a:t>edit</a:t>
            </a:r>
            <a:r>
              <a:rPr lang="zh-CN" altLang="en-US" sz="2400" dirty="0"/>
              <a:t> </a:t>
            </a:r>
            <a:r>
              <a:rPr lang="en-US" altLang="zh-CN" sz="2400" dirty="0"/>
              <a:t>distance.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BC83-A445-4446-9611-D62E1F913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6" y="2448571"/>
            <a:ext cx="8527864" cy="3144785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What’s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distance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“banana”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“Canada”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idea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editing?</a:t>
            </a:r>
          </a:p>
          <a:p>
            <a:endParaRPr lang="en-US" altLang="zh-CN" sz="2000" dirty="0"/>
          </a:p>
          <a:p>
            <a:r>
              <a:rPr lang="en-US" sz="2000" dirty="0"/>
              <a:t>Edit distance: number of inserts and deletes to change one string into</a:t>
            </a:r>
            <a:r>
              <a:rPr lang="zh-CN" altLang="en-US" sz="2000" dirty="0"/>
              <a:t> </a:t>
            </a:r>
            <a:r>
              <a:rPr lang="en-US" altLang="zh-CN" sz="2000" dirty="0"/>
              <a:t>another.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altLang="zh-CN" sz="2000" dirty="0"/>
              <a:t>Other</a:t>
            </a:r>
            <a:r>
              <a:rPr lang="zh-CN" altLang="en-US" sz="2000" dirty="0"/>
              <a:t> </a:t>
            </a:r>
            <a:r>
              <a:rPr lang="en-US" altLang="zh-CN" sz="2000" dirty="0"/>
              <a:t>applications</a:t>
            </a:r>
            <a:r>
              <a:rPr lang="zh-CN" altLang="en-US" sz="2000" dirty="0"/>
              <a:t> </a:t>
            </a:r>
            <a:r>
              <a:rPr lang="en-US" altLang="zh-CN" sz="2000" dirty="0"/>
              <a:t>include</a:t>
            </a:r>
            <a:r>
              <a:rPr lang="zh-CN" altLang="en-US" sz="2000" dirty="0"/>
              <a:t> </a:t>
            </a:r>
            <a:r>
              <a:rPr lang="en-US" altLang="zh-CN" sz="2000" dirty="0"/>
              <a:t>protein</a:t>
            </a:r>
            <a:r>
              <a:rPr lang="zh-CN" altLang="en-US" sz="2000" dirty="0"/>
              <a:t> </a:t>
            </a:r>
            <a:r>
              <a:rPr lang="en-US" altLang="zh-CN" sz="2000" dirty="0"/>
              <a:t>detection,</a:t>
            </a:r>
            <a:r>
              <a:rPr lang="zh-CN" altLang="en-US" sz="2000" dirty="0"/>
              <a:t> </a:t>
            </a:r>
            <a:r>
              <a:rPr lang="en-US" altLang="zh-CN" sz="2000" dirty="0"/>
              <a:t>&lt;cancer</a:t>
            </a:r>
            <a:r>
              <a:rPr lang="zh-CN" altLang="en-US" sz="2000" dirty="0"/>
              <a:t> </a:t>
            </a:r>
            <a:r>
              <a:rPr lang="en-US" altLang="zh-CN" sz="2000" dirty="0"/>
              <a:t>diagnostic&gt;;</a:t>
            </a:r>
            <a:r>
              <a:rPr lang="zh-CN" altLang="en-US" sz="2000" dirty="0"/>
              <a:t> </a:t>
            </a:r>
            <a:r>
              <a:rPr lang="en-US" altLang="zh-CN" sz="2000" dirty="0"/>
              <a:t>text</a:t>
            </a:r>
            <a:r>
              <a:rPr lang="zh-CN" altLang="en-US" sz="2000" dirty="0"/>
              <a:t> </a:t>
            </a:r>
            <a:r>
              <a:rPr lang="en-US" altLang="zh-CN" sz="2000" dirty="0"/>
              <a:t>mining</a:t>
            </a:r>
            <a:r>
              <a:rPr lang="zh-CN" altLang="en-US" sz="2000" dirty="0"/>
              <a:t> </a:t>
            </a:r>
            <a:r>
              <a:rPr lang="en-US" altLang="zh-CN" sz="2000" dirty="0"/>
              <a:t>&lt;named</a:t>
            </a:r>
            <a:r>
              <a:rPr lang="zh-CN" altLang="en-US" sz="2000" dirty="0"/>
              <a:t> </a:t>
            </a:r>
            <a:r>
              <a:rPr lang="en-US" altLang="zh-CN" sz="2000" dirty="0"/>
              <a:t>entity</a:t>
            </a:r>
            <a:r>
              <a:rPr lang="zh-CN" altLang="en-US" sz="2000" dirty="0"/>
              <a:t> </a:t>
            </a:r>
            <a:r>
              <a:rPr lang="en-US" altLang="zh-CN" sz="2000" dirty="0"/>
              <a:t>recognition&gt;;</a:t>
            </a:r>
            <a:r>
              <a:rPr lang="zh-CN" altLang="en-US" sz="2000" dirty="0"/>
              <a:t> </a:t>
            </a:r>
            <a:r>
              <a:rPr lang="en-US" altLang="zh-CN" sz="2000" dirty="0"/>
              <a:t>etc.</a:t>
            </a:r>
          </a:p>
          <a:p>
            <a:endParaRPr 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62F5B-EDF8-9243-989A-9462081E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CE4218-52C0-5846-AEAF-F8A09CE0F06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341DEE-26C9-1742-9164-CDD92D8C434C}"/>
              </a:ext>
            </a:extLst>
          </p:cNvPr>
          <p:cNvSpPr txBox="1"/>
          <p:nvPr/>
        </p:nvSpPr>
        <p:spPr>
          <a:xfrm>
            <a:off x="628650" y="615664"/>
            <a:ext cx="7710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Dissimilarity Measures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different</a:t>
            </a:r>
            <a:r>
              <a:rPr lang="zh-CN" altLang="en-US" sz="3200" dirty="0"/>
              <a:t> </a:t>
            </a:r>
            <a:r>
              <a:rPr lang="en-US" altLang="zh-CN" sz="3200" dirty="0"/>
              <a:t>situations.</a:t>
            </a:r>
            <a:endParaRPr 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E2D5F9-87E6-A04D-927B-A4E9EABB2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663" y="4020963"/>
            <a:ext cx="3981450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4CD3E0-C010-1F46-9778-B85847273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37" y="5324273"/>
            <a:ext cx="60293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2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0344C-E43F-F245-A9B9-67E48463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CC43D-8930-FE48-9C0A-5343A232B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thing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how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you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define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the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distance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do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the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clustering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define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dramatically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results.</a:t>
            </a:r>
            <a:r>
              <a:rPr lang="zh-CN" altLang="en-US" dirty="0"/>
              <a:t> </a:t>
            </a:r>
            <a:r>
              <a:rPr lang="en-US" altLang="zh-CN" dirty="0"/>
              <a:t>Remember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explain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results.</a:t>
            </a:r>
          </a:p>
          <a:p>
            <a:r>
              <a:rPr lang="en-US" altLang="zh-CN" dirty="0"/>
              <a:t>Now,</a:t>
            </a:r>
            <a:r>
              <a:rPr lang="zh-CN" altLang="en-US" dirty="0"/>
              <a:t> </a:t>
            </a:r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brainstorming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projects…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890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76CA0-8EFC-DE4B-8232-29DB79E2F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Shopping</a:t>
            </a:r>
            <a:r>
              <a:rPr lang="zh-CN" altLang="en-US" dirty="0"/>
              <a:t> </a:t>
            </a:r>
            <a:r>
              <a:rPr lang="en-US" altLang="zh-CN" dirty="0"/>
              <a:t>example.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B77A9-904A-FF4B-BB17-032C0A3BD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{apple,</a:t>
            </a:r>
            <a:r>
              <a:rPr lang="zh-CN" altLang="en-US" dirty="0"/>
              <a:t> </a:t>
            </a:r>
            <a:r>
              <a:rPr lang="en-US" altLang="zh-CN" dirty="0"/>
              <a:t>pineapple,</a:t>
            </a:r>
            <a:r>
              <a:rPr lang="zh-CN" altLang="en-US" dirty="0"/>
              <a:t> </a:t>
            </a:r>
            <a:r>
              <a:rPr lang="en-US" altLang="zh-CN" dirty="0"/>
              <a:t>towel,</a:t>
            </a:r>
            <a:r>
              <a:rPr lang="zh-CN" altLang="en-US" dirty="0"/>
              <a:t> </a:t>
            </a:r>
            <a:r>
              <a:rPr lang="en-US" altLang="zh-CN" dirty="0"/>
              <a:t>banana,</a:t>
            </a:r>
            <a:r>
              <a:rPr lang="zh-CN" altLang="en-US" dirty="0"/>
              <a:t> </a:t>
            </a:r>
            <a:r>
              <a:rPr lang="en-US" altLang="zh-CN" dirty="0"/>
              <a:t>beer,</a:t>
            </a:r>
            <a:r>
              <a:rPr lang="zh-CN" altLang="en-US" dirty="0"/>
              <a:t> </a:t>
            </a:r>
            <a:r>
              <a:rPr lang="en-US" altLang="zh-CN" dirty="0"/>
              <a:t>strawberry,</a:t>
            </a:r>
            <a:r>
              <a:rPr lang="zh-CN" altLang="en-US" dirty="0"/>
              <a:t> </a:t>
            </a:r>
            <a:r>
              <a:rPr lang="en-US" altLang="zh-CN" dirty="0"/>
              <a:t>blueberry,</a:t>
            </a:r>
            <a:r>
              <a:rPr lang="zh-CN" altLang="en-US" dirty="0"/>
              <a:t> </a:t>
            </a:r>
            <a:r>
              <a:rPr lang="en-US" altLang="zh-CN" dirty="0"/>
              <a:t>diaper,</a:t>
            </a:r>
            <a:r>
              <a:rPr lang="zh-CN" altLang="en-US" dirty="0"/>
              <a:t> </a:t>
            </a:r>
            <a:r>
              <a:rPr lang="en-US" altLang="zh-CN" dirty="0"/>
              <a:t>book,</a:t>
            </a:r>
            <a:r>
              <a:rPr lang="zh-CN" altLang="en-US" dirty="0"/>
              <a:t> </a:t>
            </a:r>
            <a:r>
              <a:rPr lang="en-US" altLang="zh-CN" dirty="0"/>
              <a:t>ruler,</a:t>
            </a:r>
            <a:r>
              <a:rPr lang="zh-CN" altLang="en-US" dirty="0"/>
              <a:t> </a:t>
            </a:r>
            <a:r>
              <a:rPr lang="en-US" altLang="zh-CN" dirty="0"/>
              <a:t>helicopter,</a:t>
            </a:r>
            <a:r>
              <a:rPr lang="zh-CN" altLang="en-US" dirty="0"/>
              <a:t> </a:t>
            </a:r>
            <a:r>
              <a:rPr lang="en-US" altLang="zh-CN" dirty="0"/>
              <a:t>baby}</a:t>
            </a:r>
          </a:p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{apple,</a:t>
            </a:r>
            <a:r>
              <a:rPr lang="zh-CN" altLang="en-US" dirty="0"/>
              <a:t> </a:t>
            </a:r>
            <a:r>
              <a:rPr lang="en-US" altLang="zh-CN" dirty="0"/>
              <a:t>pineapple,</a:t>
            </a:r>
            <a:r>
              <a:rPr lang="zh-CN" altLang="en-US" dirty="0"/>
              <a:t> </a:t>
            </a:r>
            <a:r>
              <a:rPr lang="en-US" altLang="zh-CN" dirty="0"/>
              <a:t>banana,</a:t>
            </a:r>
            <a:r>
              <a:rPr lang="zh-CN" altLang="en-US" dirty="0"/>
              <a:t> </a:t>
            </a:r>
            <a:r>
              <a:rPr lang="en-US" altLang="zh-CN" dirty="0"/>
              <a:t>strawberry,</a:t>
            </a:r>
            <a:r>
              <a:rPr lang="zh-CN" altLang="en-US" dirty="0"/>
              <a:t> </a:t>
            </a:r>
            <a:r>
              <a:rPr lang="en-US" altLang="zh-CN" dirty="0"/>
              <a:t>blueberry}</a:t>
            </a:r>
            <a:r>
              <a:rPr lang="zh-CN" altLang="en-US" dirty="0"/>
              <a:t> </a:t>
            </a:r>
            <a:r>
              <a:rPr lang="en-US" altLang="zh-CN" dirty="0"/>
              <a:t>together?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88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76CA0-8EFC-DE4B-8232-29DB79E2F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Shopping</a:t>
            </a:r>
            <a:r>
              <a:rPr lang="zh-CN" altLang="en-US" dirty="0"/>
              <a:t> </a:t>
            </a:r>
            <a:r>
              <a:rPr lang="en-US" altLang="zh-CN" dirty="0"/>
              <a:t>example.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B77A9-904A-FF4B-BB17-032C0A3BD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{apple,</a:t>
            </a:r>
            <a:r>
              <a:rPr lang="zh-CN" altLang="en-US" dirty="0"/>
              <a:t> </a:t>
            </a:r>
            <a:r>
              <a:rPr lang="en-US" altLang="zh-CN" dirty="0"/>
              <a:t>pineapple,</a:t>
            </a:r>
            <a:r>
              <a:rPr lang="zh-CN" altLang="en-US" dirty="0"/>
              <a:t> </a:t>
            </a:r>
            <a:r>
              <a:rPr lang="en-US" altLang="zh-CN" dirty="0"/>
              <a:t>towel,</a:t>
            </a:r>
            <a:r>
              <a:rPr lang="zh-CN" altLang="en-US" dirty="0"/>
              <a:t> </a:t>
            </a:r>
            <a:r>
              <a:rPr lang="en-US" altLang="zh-CN" dirty="0"/>
              <a:t>banana,</a:t>
            </a:r>
            <a:r>
              <a:rPr lang="zh-CN" altLang="en-US" dirty="0"/>
              <a:t> </a:t>
            </a:r>
            <a:r>
              <a:rPr lang="en-US" altLang="zh-CN" dirty="0"/>
              <a:t>beer,</a:t>
            </a:r>
            <a:r>
              <a:rPr lang="zh-CN" altLang="en-US" dirty="0"/>
              <a:t> </a:t>
            </a:r>
            <a:r>
              <a:rPr lang="en-US" altLang="zh-CN" dirty="0"/>
              <a:t>strawberry,</a:t>
            </a:r>
            <a:r>
              <a:rPr lang="zh-CN" altLang="en-US" dirty="0"/>
              <a:t> </a:t>
            </a:r>
            <a:r>
              <a:rPr lang="en-US" altLang="zh-CN" dirty="0"/>
              <a:t>blueberry,</a:t>
            </a:r>
            <a:r>
              <a:rPr lang="zh-CN" altLang="en-US" dirty="0"/>
              <a:t> </a:t>
            </a:r>
            <a:r>
              <a:rPr lang="en-US" altLang="zh-CN" dirty="0"/>
              <a:t>diaper,</a:t>
            </a:r>
            <a:r>
              <a:rPr lang="zh-CN" altLang="en-US" dirty="0"/>
              <a:t> </a:t>
            </a:r>
            <a:r>
              <a:rPr lang="en-US" altLang="zh-CN" dirty="0"/>
              <a:t>book,</a:t>
            </a:r>
            <a:r>
              <a:rPr lang="zh-CN" altLang="en-US" dirty="0"/>
              <a:t> </a:t>
            </a:r>
            <a:r>
              <a:rPr lang="en-US" altLang="zh-CN" dirty="0"/>
              <a:t>ruler,</a:t>
            </a:r>
            <a:r>
              <a:rPr lang="zh-CN" altLang="en-US" dirty="0"/>
              <a:t> </a:t>
            </a:r>
            <a:r>
              <a:rPr lang="en-US" altLang="zh-CN" dirty="0"/>
              <a:t>helicopter,</a:t>
            </a:r>
            <a:r>
              <a:rPr lang="zh-CN" altLang="en-US" dirty="0"/>
              <a:t> </a:t>
            </a:r>
            <a:r>
              <a:rPr lang="en-US" altLang="zh-CN" dirty="0"/>
              <a:t>baby}</a:t>
            </a:r>
          </a:p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{strawberry,</a:t>
            </a:r>
            <a:r>
              <a:rPr lang="zh-CN" altLang="en-US" dirty="0"/>
              <a:t> </a:t>
            </a:r>
            <a:r>
              <a:rPr lang="en-US" altLang="zh-CN" dirty="0"/>
              <a:t>blueberry,</a:t>
            </a:r>
            <a:r>
              <a:rPr lang="zh-CN" altLang="en-US" dirty="0"/>
              <a:t> </a:t>
            </a:r>
            <a:r>
              <a:rPr lang="en-US" altLang="zh-CN" dirty="0"/>
              <a:t>-{banana,</a:t>
            </a:r>
            <a:r>
              <a:rPr lang="zh-CN" altLang="en-US" dirty="0"/>
              <a:t> </a:t>
            </a:r>
            <a:r>
              <a:rPr lang="en-US" altLang="zh-CN" dirty="0"/>
              <a:t>apple}}</a:t>
            </a:r>
            <a:r>
              <a:rPr lang="zh-CN" altLang="en-US" dirty="0"/>
              <a:t> </a:t>
            </a:r>
            <a:r>
              <a:rPr lang="en-US" altLang="zh-CN" dirty="0"/>
              <a:t>together?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33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76CA0-8EFC-DE4B-8232-29DB79E2F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Shopping</a:t>
            </a:r>
            <a:r>
              <a:rPr lang="zh-CN" altLang="en-US" dirty="0"/>
              <a:t> </a:t>
            </a:r>
            <a:r>
              <a:rPr lang="en-US" altLang="zh-CN" dirty="0"/>
              <a:t>example.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B77A9-904A-FF4B-BB17-032C0A3BD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{apple,</a:t>
            </a:r>
            <a:r>
              <a:rPr lang="zh-CN" altLang="en-US" dirty="0"/>
              <a:t> </a:t>
            </a:r>
            <a:r>
              <a:rPr lang="en-US" altLang="zh-CN" dirty="0"/>
              <a:t>pineapple,</a:t>
            </a:r>
            <a:r>
              <a:rPr lang="zh-CN" altLang="en-US" dirty="0"/>
              <a:t> </a:t>
            </a:r>
            <a:r>
              <a:rPr lang="en-US" altLang="zh-CN" dirty="0"/>
              <a:t>towel,</a:t>
            </a:r>
            <a:r>
              <a:rPr lang="zh-CN" altLang="en-US" dirty="0"/>
              <a:t> </a:t>
            </a:r>
            <a:r>
              <a:rPr lang="en-US" altLang="zh-CN" dirty="0"/>
              <a:t>banana,</a:t>
            </a:r>
            <a:r>
              <a:rPr lang="zh-CN" altLang="en-US" dirty="0"/>
              <a:t> </a:t>
            </a:r>
            <a:r>
              <a:rPr lang="en-US" altLang="zh-CN" dirty="0"/>
              <a:t>beer,</a:t>
            </a:r>
            <a:r>
              <a:rPr lang="zh-CN" altLang="en-US" dirty="0"/>
              <a:t> </a:t>
            </a:r>
            <a:r>
              <a:rPr lang="en-US" altLang="zh-CN" dirty="0"/>
              <a:t>strawberry,</a:t>
            </a:r>
            <a:r>
              <a:rPr lang="zh-CN" altLang="en-US" dirty="0"/>
              <a:t> </a:t>
            </a:r>
            <a:r>
              <a:rPr lang="en-US" altLang="zh-CN" dirty="0"/>
              <a:t>blueberry,</a:t>
            </a:r>
            <a:r>
              <a:rPr lang="zh-CN" altLang="en-US" dirty="0"/>
              <a:t> </a:t>
            </a:r>
            <a:r>
              <a:rPr lang="en-US" altLang="zh-CN" dirty="0"/>
              <a:t>diaper,</a:t>
            </a:r>
            <a:r>
              <a:rPr lang="zh-CN" altLang="en-US" dirty="0"/>
              <a:t> </a:t>
            </a:r>
            <a:r>
              <a:rPr lang="en-US" altLang="zh-CN" dirty="0"/>
              <a:t>book,</a:t>
            </a:r>
            <a:r>
              <a:rPr lang="zh-CN" altLang="en-US" dirty="0"/>
              <a:t> </a:t>
            </a:r>
            <a:r>
              <a:rPr lang="en-US" altLang="zh-CN" dirty="0"/>
              <a:t>ruler,</a:t>
            </a:r>
            <a:r>
              <a:rPr lang="zh-CN" altLang="en-US" dirty="0"/>
              <a:t> </a:t>
            </a:r>
            <a:r>
              <a:rPr lang="en-US" altLang="zh-CN" dirty="0"/>
              <a:t>helicopter,</a:t>
            </a:r>
            <a:r>
              <a:rPr lang="zh-CN" altLang="en-US" dirty="0"/>
              <a:t> </a:t>
            </a:r>
            <a:r>
              <a:rPr lang="en-US" altLang="zh-CN" dirty="0"/>
              <a:t>baby}</a:t>
            </a:r>
          </a:p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{beer,</a:t>
            </a:r>
            <a:r>
              <a:rPr lang="zh-CN" altLang="en-US" dirty="0"/>
              <a:t> </a:t>
            </a:r>
            <a:r>
              <a:rPr lang="en-US" altLang="zh-CN" dirty="0"/>
              <a:t>diaper}</a:t>
            </a:r>
            <a:r>
              <a:rPr lang="zh-CN" altLang="en-US" dirty="0"/>
              <a:t> </a:t>
            </a:r>
            <a:r>
              <a:rPr lang="en-US" altLang="zh-CN" dirty="0"/>
              <a:t>together?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24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D03BD-6A8E-4947-93CB-62C81DE5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6ECBD-E0FE-4139-8CB1-63C5B2904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Survey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projects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en-US" altLang="zh-CN" dirty="0"/>
              <a:t>Assignments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184539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9232-1750-434F-AA44-CFAAA7D5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Words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43D8D-2E91-3248-9833-7427CD240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Set: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dictionary</a:t>
            </a:r>
            <a:r>
              <a:rPr lang="zh-CN" altLang="en-US" dirty="0"/>
              <a:t> </a:t>
            </a:r>
            <a:r>
              <a:rPr lang="en-US" altLang="zh-CN" dirty="0"/>
              <a:t>set.</a:t>
            </a:r>
          </a:p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{happy,</a:t>
            </a:r>
            <a:r>
              <a:rPr lang="zh-CN" altLang="en-US" dirty="0"/>
              <a:t> </a:t>
            </a:r>
            <a:r>
              <a:rPr lang="en-US" altLang="zh-CN" dirty="0"/>
              <a:t>energetic,</a:t>
            </a:r>
            <a:r>
              <a:rPr lang="zh-CN" altLang="en-US" dirty="0"/>
              <a:t> </a:t>
            </a:r>
            <a:r>
              <a:rPr lang="en-US" altLang="zh-CN" dirty="0"/>
              <a:t>achievement}</a:t>
            </a:r>
            <a:r>
              <a:rPr lang="zh-CN" altLang="en-US" dirty="0"/>
              <a:t> </a:t>
            </a:r>
            <a:r>
              <a:rPr lang="en-US" altLang="zh-CN" dirty="0"/>
              <a:t>together?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764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9232-1750-434F-AA44-CFAAA7D5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Words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43D8D-2E91-3248-9833-7427CD240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Set: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dictionary</a:t>
            </a:r>
            <a:r>
              <a:rPr lang="zh-CN" altLang="en-US" dirty="0"/>
              <a:t> </a:t>
            </a:r>
            <a:r>
              <a:rPr lang="en-US" altLang="zh-CN" dirty="0"/>
              <a:t>set.</a:t>
            </a:r>
          </a:p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{unisex,</a:t>
            </a:r>
            <a:r>
              <a:rPr lang="zh-CN" altLang="en-US" dirty="0"/>
              <a:t> </a:t>
            </a:r>
            <a:r>
              <a:rPr lang="en-US" altLang="zh-CN" dirty="0"/>
              <a:t>universal,</a:t>
            </a:r>
            <a:r>
              <a:rPr lang="zh-CN" altLang="en-US" dirty="0"/>
              <a:t> </a:t>
            </a:r>
            <a:r>
              <a:rPr lang="en-US" altLang="zh-CN" dirty="0"/>
              <a:t>unicorn}</a:t>
            </a:r>
            <a:r>
              <a:rPr lang="zh-CN" altLang="en-US" dirty="0"/>
              <a:t> </a:t>
            </a:r>
            <a:r>
              <a:rPr lang="en-US" altLang="zh-CN" dirty="0"/>
              <a:t>together?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09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9232-1750-434F-AA44-CFAAA7D5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Words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43D8D-2E91-3248-9833-7427CD240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Set: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dictionary</a:t>
            </a:r>
            <a:r>
              <a:rPr lang="zh-CN" altLang="en-US" dirty="0"/>
              <a:t> </a:t>
            </a:r>
            <a:r>
              <a:rPr lang="en-US" altLang="zh-CN" dirty="0"/>
              <a:t>set.</a:t>
            </a:r>
          </a:p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{Mississippi,</a:t>
            </a:r>
            <a:r>
              <a:rPr lang="zh-CN" altLang="en-US" dirty="0"/>
              <a:t> </a:t>
            </a:r>
            <a:r>
              <a:rPr lang="en-US" altLang="zh-CN" dirty="0"/>
              <a:t>Swiss,</a:t>
            </a:r>
            <a:r>
              <a:rPr lang="zh-CN" altLang="en-US" dirty="0"/>
              <a:t> </a:t>
            </a:r>
            <a:r>
              <a:rPr lang="en-US" dirty="0" err="1"/>
              <a:t>schistous</a:t>
            </a:r>
            <a:r>
              <a:rPr lang="en-US" altLang="zh-CN" dirty="0"/>
              <a:t>}</a:t>
            </a:r>
            <a:r>
              <a:rPr lang="zh-CN" altLang="en-US" dirty="0"/>
              <a:t> </a:t>
            </a:r>
            <a:r>
              <a:rPr lang="en-US" altLang="zh-CN" dirty="0"/>
              <a:t>together?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188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9D46-2589-4A40-8226-729325CC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that’s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4B9A4-DAB6-4445-B63D-02B7AFAB4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{Set}</a:t>
            </a:r>
            <a:r>
              <a:rPr lang="zh-CN" altLang="en-US" dirty="0"/>
              <a:t> </a:t>
            </a:r>
            <a:r>
              <a:rPr lang="en-US" altLang="zh-CN" dirty="0"/>
              <a:t>together?</a:t>
            </a:r>
            <a:endParaRPr lang="en-US" dirty="0"/>
          </a:p>
          <a:p>
            <a:r>
              <a:rPr lang="en-US" altLang="zh-CN" dirty="0"/>
              <a:t>-&gt;</a:t>
            </a:r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assume</a:t>
            </a:r>
            <a:r>
              <a:rPr lang="zh-CN" altLang="en-US" dirty="0"/>
              <a:t> </a:t>
            </a:r>
            <a:r>
              <a:rPr lang="en-US" altLang="zh-CN" dirty="0"/>
              <a:t>there’s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factor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X,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define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clustering?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190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F065D-4627-E24F-A1A4-01936A43C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series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765BD-247B-C64A-9A29-A8385D2EE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assume</a:t>
            </a:r>
            <a:r>
              <a:rPr lang="zh-CN" altLang="en-US" dirty="0"/>
              <a:t> </a:t>
            </a:r>
            <a:r>
              <a:rPr lang="en-US" altLang="zh-CN" dirty="0"/>
              <a:t>there’s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factor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politics,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define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clustering?</a:t>
            </a:r>
            <a:endParaRPr lang="en-US" dirty="0"/>
          </a:p>
          <a:p>
            <a:pPr lvl="1"/>
            <a:r>
              <a:rPr lang="en-US" altLang="zh-CN" dirty="0"/>
              <a:t>Threshold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distance?</a:t>
            </a:r>
          </a:p>
          <a:p>
            <a:pPr lvl="1"/>
            <a:r>
              <a:rPr lang="en-US" altLang="zh-CN" dirty="0"/>
              <a:t>Election</a:t>
            </a:r>
            <a:r>
              <a:rPr lang="zh-CN" altLang="en-US" dirty="0"/>
              <a:t> </a:t>
            </a:r>
            <a:r>
              <a:rPr lang="en-US" altLang="zh-CN" dirty="0"/>
              <a:t>period?</a:t>
            </a:r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duration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Act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passed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543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E7C2-A6E8-8848-8C23-9DA8C622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5" y="687227"/>
            <a:ext cx="8354891" cy="697835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Two Types of Inputs for Clustering</a:t>
            </a:r>
          </a:p>
        </p:txBody>
      </p:sp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A5AFA46F-D497-F447-94BC-68F04005A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16" y="2128158"/>
            <a:ext cx="5799281" cy="272566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6DD29E-C35F-DC4D-8FEC-76384C945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652647"/>
              </p:ext>
            </p:extLst>
          </p:nvPr>
        </p:nvGraphicFramePr>
        <p:xfrm>
          <a:off x="6103668" y="1760553"/>
          <a:ext cx="2758978" cy="1432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607">
                  <a:extLst>
                    <a:ext uri="{9D8B030D-6E8A-4147-A177-3AD203B41FA5}">
                      <a16:colId xmlns:a16="http://schemas.microsoft.com/office/drawing/2014/main" val="3230858856"/>
                    </a:ext>
                  </a:extLst>
                </a:gridCol>
                <a:gridCol w="626126">
                  <a:extLst>
                    <a:ext uri="{9D8B030D-6E8A-4147-A177-3AD203B41FA5}">
                      <a16:colId xmlns:a16="http://schemas.microsoft.com/office/drawing/2014/main" val="1147735265"/>
                    </a:ext>
                  </a:extLst>
                </a:gridCol>
                <a:gridCol w="660512">
                  <a:extLst>
                    <a:ext uri="{9D8B030D-6E8A-4147-A177-3AD203B41FA5}">
                      <a16:colId xmlns:a16="http://schemas.microsoft.com/office/drawing/2014/main" val="2772863480"/>
                    </a:ext>
                  </a:extLst>
                </a:gridCol>
                <a:gridCol w="807733">
                  <a:extLst>
                    <a:ext uri="{9D8B030D-6E8A-4147-A177-3AD203B41FA5}">
                      <a16:colId xmlns:a16="http://schemas.microsoft.com/office/drawing/2014/main" val="3801073500"/>
                    </a:ext>
                  </a:extLst>
                </a:gridCol>
              </a:tblGrid>
              <a:tr h="358092">
                <a:tc>
                  <a:txBody>
                    <a:bodyPr/>
                    <a:lstStyle/>
                    <a:p>
                      <a:r>
                        <a:rPr lang="en-US" sz="1400" dirty="0"/>
                        <a:t>people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height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weight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salary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9332191"/>
                  </a:ext>
                </a:extLst>
              </a:tr>
              <a:tr h="358092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22943811"/>
                  </a:ext>
                </a:extLst>
              </a:tr>
              <a:tr h="358092"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1778262"/>
                  </a:ext>
                </a:extLst>
              </a:tr>
              <a:tr h="358092"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032801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AF24F5B-5CEA-7946-845C-4D99B5AB2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497694"/>
              </p:ext>
            </p:extLst>
          </p:nvPr>
        </p:nvGraphicFramePr>
        <p:xfrm>
          <a:off x="6506307" y="3549106"/>
          <a:ext cx="2163089" cy="14323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670">
                  <a:extLst>
                    <a:ext uri="{9D8B030D-6E8A-4147-A177-3AD203B41FA5}">
                      <a16:colId xmlns:a16="http://schemas.microsoft.com/office/drawing/2014/main" val="3230858856"/>
                    </a:ext>
                  </a:extLst>
                </a:gridCol>
                <a:gridCol w="469912">
                  <a:extLst>
                    <a:ext uri="{9D8B030D-6E8A-4147-A177-3AD203B41FA5}">
                      <a16:colId xmlns:a16="http://schemas.microsoft.com/office/drawing/2014/main" val="1147735265"/>
                    </a:ext>
                  </a:extLst>
                </a:gridCol>
                <a:gridCol w="427304">
                  <a:extLst>
                    <a:ext uri="{9D8B030D-6E8A-4147-A177-3AD203B41FA5}">
                      <a16:colId xmlns:a16="http://schemas.microsoft.com/office/drawing/2014/main" val="2772863480"/>
                    </a:ext>
                  </a:extLst>
                </a:gridCol>
                <a:gridCol w="482203">
                  <a:extLst>
                    <a:ext uri="{9D8B030D-6E8A-4147-A177-3AD203B41FA5}">
                      <a16:colId xmlns:a16="http://schemas.microsoft.com/office/drawing/2014/main" val="3801073500"/>
                    </a:ext>
                  </a:extLst>
                </a:gridCol>
              </a:tblGrid>
              <a:tr h="358092">
                <a:tc>
                  <a:txBody>
                    <a:bodyPr/>
                    <a:lstStyle/>
                    <a:p>
                      <a:r>
                        <a:rPr lang="en-US" sz="1400" dirty="0"/>
                        <a:t>Distance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9332191"/>
                  </a:ext>
                </a:extLst>
              </a:tr>
              <a:tr h="358092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22943811"/>
                  </a:ext>
                </a:extLst>
              </a:tr>
              <a:tr h="358092"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1778262"/>
                  </a:ext>
                </a:extLst>
              </a:tr>
              <a:tr h="358092"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032801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5F3A8-5132-D54C-8C3A-F151881F9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CE4218-52C0-5846-AEAF-F8A09CE0F06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29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1F403-5414-5F4A-ADFB-A8A58343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Two Types of Inputs for Clustering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3F4FA9-8C9E-1645-B77B-228BCA234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transformation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E76A83C-1C07-8C48-A992-03EF8DBC7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514591"/>
              </p:ext>
            </p:extLst>
          </p:nvPr>
        </p:nvGraphicFramePr>
        <p:xfrm>
          <a:off x="8962" y="2250878"/>
          <a:ext cx="4939556" cy="2512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884">
                  <a:extLst>
                    <a:ext uri="{9D8B030D-6E8A-4147-A177-3AD203B41FA5}">
                      <a16:colId xmlns:a16="http://schemas.microsoft.com/office/drawing/2014/main" val="3230858856"/>
                    </a:ext>
                  </a:extLst>
                </a:gridCol>
                <a:gridCol w="1120989">
                  <a:extLst>
                    <a:ext uri="{9D8B030D-6E8A-4147-A177-3AD203B41FA5}">
                      <a16:colId xmlns:a16="http://schemas.microsoft.com/office/drawing/2014/main" val="1147735265"/>
                    </a:ext>
                  </a:extLst>
                </a:gridCol>
                <a:gridCol w="1182553">
                  <a:extLst>
                    <a:ext uri="{9D8B030D-6E8A-4147-A177-3AD203B41FA5}">
                      <a16:colId xmlns:a16="http://schemas.microsoft.com/office/drawing/2014/main" val="2772863480"/>
                    </a:ext>
                  </a:extLst>
                </a:gridCol>
                <a:gridCol w="1446130">
                  <a:extLst>
                    <a:ext uri="{9D8B030D-6E8A-4147-A177-3AD203B41FA5}">
                      <a16:colId xmlns:a16="http://schemas.microsoft.com/office/drawing/2014/main" val="3801073500"/>
                    </a:ext>
                  </a:extLst>
                </a:gridCol>
              </a:tblGrid>
              <a:tr h="789486">
                <a:tc>
                  <a:txBody>
                    <a:bodyPr/>
                    <a:lstStyle/>
                    <a:p>
                      <a:r>
                        <a:rPr lang="en-US" sz="2400" dirty="0"/>
                        <a:t>people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Height</a:t>
                      </a:r>
                    </a:p>
                    <a:p>
                      <a:r>
                        <a:rPr lang="en-US" altLang="zh-CN" sz="2400" dirty="0"/>
                        <a:t>(cm)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Weight</a:t>
                      </a:r>
                    </a:p>
                    <a:p>
                      <a:r>
                        <a:rPr lang="en-US" altLang="zh-CN" sz="2400" dirty="0"/>
                        <a:t>(kg)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Salary</a:t>
                      </a:r>
                      <a:r>
                        <a:rPr lang="en-US" altLang="zh-CN" sz="2400" dirty="0"/>
                        <a:t>(</a:t>
                      </a:r>
                      <a:r>
                        <a:rPr lang="zh-CN" altLang="en-US" sz="2400" dirty="0"/>
                        <a:t>*</a:t>
                      </a:r>
                      <a:r>
                        <a:rPr lang="en-US" altLang="zh-CN" sz="2400" dirty="0"/>
                        <a:t>1000$/year)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9332191"/>
                  </a:ext>
                </a:extLst>
              </a:tr>
              <a:tr h="570783">
                <a:tc>
                  <a:txBody>
                    <a:bodyPr/>
                    <a:lstStyle/>
                    <a:p>
                      <a:r>
                        <a:rPr lang="en-US" sz="2400" dirty="0"/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171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80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60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22943811"/>
                  </a:ext>
                </a:extLst>
              </a:tr>
              <a:tr h="570783">
                <a:tc>
                  <a:txBody>
                    <a:bodyPr/>
                    <a:lstStyle/>
                    <a:p>
                      <a:r>
                        <a:rPr lang="en-US" sz="2400" dirty="0"/>
                        <a:t>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195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90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200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1778262"/>
                  </a:ext>
                </a:extLst>
              </a:tr>
              <a:tr h="570783">
                <a:tc>
                  <a:txBody>
                    <a:bodyPr/>
                    <a:lstStyle/>
                    <a:p>
                      <a:r>
                        <a:rPr lang="en-US" sz="2400" dirty="0"/>
                        <a:t>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153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70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250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032801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A938D68-259C-A84F-AB4D-10BD2C220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386591"/>
              </p:ext>
            </p:extLst>
          </p:nvPr>
        </p:nvGraphicFramePr>
        <p:xfrm>
          <a:off x="5396756" y="2470990"/>
          <a:ext cx="3675529" cy="20722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1615">
                  <a:extLst>
                    <a:ext uri="{9D8B030D-6E8A-4147-A177-3AD203B41FA5}">
                      <a16:colId xmlns:a16="http://schemas.microsoft.com/office/drawing/2014/main" val="3230858856"/>
                    </a:ext>
                  </a:extLst>
                </a:gridCol>
                <a:gridCol w="798476">
                  <a:extLst>
                    <a:ext uri="{9D8B030D-6E8A-4147-A177-3AD203B41FA5}">
                      <a16:colId xmlns:a16="http://schemas.microsoft.com/office/drawing/2014/main" val="1147735265"/>
                    </a:ext>
                  </a:extLst>
                </a:gridCol>
                <a:gridCol w="726076">
                  <a:extLst>
                    <a:ext uri="{9D8B030D-6E8A-4147-A177-3AD203B41FA5}">
                      <a16:colId xmlns:a16="http://schemas.microsoft.com/office/drawing/2014/main" val="2772863480"/>
                    </a:ext>
                  </a:extLst>
                </a:gridCol>
                <a:gridCol w="819362">
                  <a:extLst>
                    <a:ext uri="{9D8B030D-6E8A-4147-A177-3AD203B41FA5}">
                      <a16:colId xmlns:a16="http://schemas.microsoft.com/office/drawing/2014/main" val="3801073500"/>
                    </a:ext>
                  </a:extLst>
                </a:gridCol>
              </a:tblGrid>
              <a:tr h="518056">
                <a:tc>
                  <a:txBody>
                    <a:bodyPr/>
                    <a:lstStyle/>
                    <a:p>
                      <a:r>
                        <a:rPr lang="en-US" sz="2400" dirty="0"/>
                        <a:t>Distance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9332191"/>
                  </a:ext>
                </a:extLst>
              </a:tr>
              <a:tr h="518056">
                <a:tc>
                  <a:txBody>
                    <a:bodyPr/>
                    <a:lstStyle/>
                    <a:p>
                      <a:r>
                        <a:rPr lang="en-US" sz="2400" dirty="0"/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?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?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?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22943811"/>
                  </a:ext>
                </a:extLst>
              </a:tr>
              <a:tr h="518056">
                <a:tc>
                  <a:txBody>
                    <a:bodyPr/>
                    <a:lstStyle/>
                    <a:p>
                      <a:r>
                        <a:rPr lang="en-US" sz="2400" dirty="0"/>
                        <a:t>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?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?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?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1778262"/>
                  </a:ext>
                </a:extLst>
              </a:tr>
              <a:tr h="518056">
                <a:tc>
                  <a:txBody>
                    <a:bodyPr/>
                    <a:lstStyle/>
                    <a:p>
                      <a:r>
                        <a:rPr lang="en-US" sz="2400" dirty="0"/>
                        <a:t>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?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?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？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0328015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57FB3B-2A86-AA4D-BC60-CD697CA39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CE4218-52C0-5846-AEAF-F8A09CE0F06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F88A0-E0CE-C546-AAE4-81FFB466630E}"/>
              </a:ext>
            </a:extLst>
          </p:cNvPr>
          <p:cNvSpPr txBox="1"/>
          <p:nvPr/>
        </p:nvSpPr>
        <p:spPr>
          <a:xfrm>
            <a:off x="2079812" y="489472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C24F4-0808-7049-BF90-75F08C391418}"/>
              </a:ext>
            </a:extLst>
          </p:cNvPr>
          <p:cNvSpPr txBox="1"/>
          <p:nvPr/>
        </p:nvSpPr>
        <p:spPr>
          <a:xfrm>
            <a:off x="7234520" y="472577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A0443-38B5-2D46-91A6-8B43F325502D}"/>
              </a:ext>
            </a:extLst>
          </p:cNvPr>
          <p:cNvSpPr txBox="1"/>
          <p:nvPr/>
        </p:nvSpPr>
        <p:spPr>
          <a:xfrm>
            <a:off x="457200" y="5264061"/>
            <a:ext cx="4477508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Hint:</a:t>
            </a:r>
            <a:r>
              <a:rPr lang="zh-CN" altLang="en-US" sz="2400" dirty="0"/>
              <a:t> </a:t>
            </a:r>
            <a:r>
              <a:rPr lang="en-US" altLang="zh-CN" sz="2400" dirty="0"/>
              <a:t>Let’s</a:t>
            </a:r>
            <a:r>
              <a:rPr lang="zh-CN" altLang="en-US" sz="2400" dirty="0"/>
              <a:t> </a:t>
            </a:r>
            <a:r>
              <a:rPr lang="en-US" altLang="zh-CN" sz="2400" dirty="0"/>
              <a:t>take</a:t>
            </a:r>
            <a:r>
              <a:rPr lang="zh-CN" altLang="en-US" sz="2400" dirty="0"/>
              <a:t> </a:t>
            </a:r>
            <a:r>
              <a:rPr lang="en-US" altLang="zh-CN" sz="2400" dirty="0"/>
              <a:t>L-1</a:t>
            </a:r>
            <a:r>
              <a:rPr lang="zh-CN" altLang="en-US" sz="2400" dirty="0"/>
              <a:t> </a:t>
            </a:r>
            <a:r>
              <a:rPr lang="en-US" altLang="zh-CN" sz="2400" dirty="0"/>
              <a:t>Norm</a:t>
            </a:r>
            <a:r>
              <a:rPr lang="zh-CN" altLang="en-US" sz="2400" dirty="0"/>
              <a:t> </a:t>
            </a:r>
            <a:r>
              <a:rPr lang="en-US" altLang="zh-CN" sz="2400" dirty="0"/>
              <a:t>Distance.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DA4694-76D7-B249-819A-EFA7E27C8CA2}"/>
              </a:ext>
            </a:extLst>
          </p:cNvPr>
          <p:cNvSpPr txBox="1"/>
          <p:nvPr/>
        </p:nvSpPr>
        <p:spPr>
          <a:xfrm>
            <a:off x="6239435" y="5378825"/>
            <a:ext cx="172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X-&gt;D?</a:t>
            </a:r>
            <a:r>
              <a:rPr lang="zh-CN" altLang="en-US" sz="2400" dirty="0"/>
              <a:t> </a:t>
            </a:r>
            <a:r>
              <a:rPr lang="en-US" altLang="zh-CN" sz="2400" dirty="0"/>
              <a:t>D-&gt;X?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7147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1F403-5414-5F4A-ADFB-A8A58343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Two Types of Inputs for Clustering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3F4FA9-8C9E-1645-B77B-228BCA234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5423647" cy="4295904"/>
          </a:xfrm>
        </p:spPr>
        <p:txBody>
          <a:bodyPr/>
          <a:lstStyle/>
          <a:p>
            <a:r>
              <a:rPr lang="en-US" dirty="0"/>
              <a:t>Example;</a:t>
            </a:r>
          </a:p>
          <a:p>
            <a:r>
              <a:rPr lang="en-US" dirty="0"/>
              <a:t>Problems in transforming;</a:t>
            </a:r>
          </a:p>
          <a:p>
            <a:r>
              <a:rPr lang="en-US" dirty="0"/>
              <a:t>Why we need these two;</a:t>
            </a:r>
          </a:p>
          <a:p>
            <a:r>
              <a:rPr lang="en-US" dirty="0"/>
              <a:t>R application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save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Kmeans</a:t>
            </a:r>
            <a:r>
              <a:rPr lang="en-US" altLang="zh-CN" dirty="0"/>
              <a:t>.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E76A83C-1C07-8C48-A992-03EF8DBC71D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17943" y="2035720"/>
          <a:ext cx="2758978" cy="1432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607">
                  <a:extLst>
                    <a:ext uri="{9D8B030D-6E8A-4147-A177-3AD203B41FA5}">
                      <a16:colId xmlns:a16="http://schemas.microsoft.com/office/drawing/2014/main" val="3230858856"/>
                    </a:ext>
                  </a:extLst>
                </a:gridCol>
                <a:gridCol w="626126">
                  <a:extLst>
                    <a:ext uri="{9D8B030D-6E8A-4147-A177-3AD203B41FA5}">
                      <a16:colId xmlns:a16="http://schemas.microsoft.com/office/drawing/2014/main" val="1147735265"/>
                    </a:ext>
                  </a:extLst>
                </a:gridCol>
                <a:gridCol w="660512">
                  <a:extLst>
                    <a:ext uri="{9D8B030D-6E8A-4147-A177-3AD203B41FA5}">
                      <a16:colId xmlns:a16="http://schemas.microsoft.com/office/drawing/2014/main" val="2772863480"/>
                    </a:ext>
                  </a:extLst>
                </a:gridCol>
                <a:gridCol w="807733">
                  <a:extLst>
                    <a:ext uri="{9D8B030D-6E8A-4147-A177-3AD203B41FA5}">
                      <a16:colId xmlns:a16="http://schemas.microsoft.com/office/drawing/2014/main" val="3801073500"/>
                    </a:ext>
                  </a:extLst>
                </a:gridCol>
              </a:tblGrid>
              <a:tr h="358092">
                <a:tc>
                  <a:txBody>
                    <a:bodyPr/>
                    <a:lstStyle/>
                    <a:p>
                      <a:r>
                        <a:rPr lang="en-US" sz="1400" dirty="0"/>
                        <a:t>people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height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weight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salary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9332191"/>
                  </a:ext>
                </a:extLst>
              </a:tr>
              <a:tr h="358092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22943811"/>
                  </a:ext>
                </a:extLst>
              </a:tr>
              <a:tr h="358092"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1778262"/>
                  </a:ext>
                </a:extLst>
              </a:tr>
              <a:tr h="358092"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032801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A938D68-259C-A84F-AB4D-10BD2C2209A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16985" y="3858221"/>
          <a:ext cx="2163089" cy="14323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670">
                  <a:extLst>
                    <a:ext uri="{9D8B030D-6E8A-4147-A177-3AD203B41FA5}">
                      <a16:colId xmlns:a16="http://schemas.microsoft.com/office/drawing/2014/main" val="3230858856"/>
                    </a:ext>
                  </a:extLst>
                </a:gridCol>
                <a:gridCol w="469912">
                  <a:extLst>
                    <a:ext uri="{9D8B030D-6E8A-4147-A177-3AD203B41FA5}">
                      <a16:colId xmlns:a16="http://schemas.microsoft.com/office/drawing/2014/main" val="1147735265"/>
                    </a:ext>
                  </a:extLst>
                </a:gridCol>
                <a:gridCol w="427304">
                  <a:extLst>
                    <a:ext uri="{9D8B030D-6E8A-4147-A177-3AD203B41FA5}">
                      <a16:colId xmlns:a16="http://schemas.microsoft.com/office/drawing/2014/main" val="2772863480"/>
                    </a:ext>
                  </a:extLst>
                </a:gridCol>
                <a:gridCol w="482203">
                  <a:extLst>
                    <a:ext uri="{9D8B030D-6E8A-4147-A177-3AD203B41FA5}">
                      <a16:colId xmlns:a16="http://schemas.microsoft.com/office/drawing/2014/main" val="3801073500"/>
                    </a:ext>
                  </a:extLst>
                </a:gridCol>
              </a:tblGrid>
              <a:tr h="358092">
                <a:tc>
                  <a:txBody>
                    <a:bodyPr/>
                    <a:lstStyle/>
                    <a:p>
                      <a:r>
                        <a:rPr lang="en-US" sz="1400" dirty="0"/>
                        <a:t>Distance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9332191"/>
                  </a:ext>
                </a:extLst>
              </a:tr>
              <a:tr h="358092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22943811"/>
                  </a:ext>
                </a:extLst>
              </a:tr>
              <a:tr h="358092"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1778262"/>
                  </a:ext>
                </a:extLst>
              </a:tr>
              <a:tr h="358092"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0328015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57FB3B-2A86-AA4D-BC60-CD697CA39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CE4218-52C0-5846-AEAF-F8A09CE0F06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41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82006-D718-9E4D-8CAD-8E30D8AAC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856" y="2522246"/>
            <a:ext cx="1550914" cy="152663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68580" tIns="34290" rIns="68580" bIns="34290" rtlCol="0" anchor="ctr">
            <a:normAutofit fontScale="90000"/>
          </a:bodyPr>
          <a:lstStyle/>
          <a:p>
            <a:pPr algn="ctr"/>
            <a:br>
              <a:rPr lang="en-US" sz="1950" dirty="0">
                <a:solidFill>
                  <a:srgbClr val="FFFFFF"/>
                </a:solidFill>
                <a:latin typeface="+mj-lt"/>
              </a:rPr>
            </a:br>
            <a:r>
              <a:rPr lang="en-US" sz="1950" dirty="0">
                <a:solidFill>
                  <a:srgbClr val="FFFFFF"/>
                </a:solidFill>
                <a:latin typeface="+mj-lt"/>
              </a:rPr>
              <a:t>K-means Clustering</a:t>
            </a:r>
            <a:br>
              <a:rPr lang="en-US" sz="1950" dirty="0">
                <a:solidFill>
                  <a:srgbClr val="FFFFFF"/>
                </a:solidFill>
                <a:latin typeface="+mj-lt"/>
              </a:rPr>
            </a:br>
            <a:endParaRPr lang="en-US" sz="195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A6EFC2-D694-7543-AFA7-5AAFB74E4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89" r="2984"/>
          <a:stretch/>
        </p:blipFill>
        <p:spPr>
          <a:xfrm>
            <a:off x="2008096" y="1656754"/>
            <a:ext cx="7046259" cy="354449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F184E-CDC8-8C40-8585-2F536F80D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CE4218-52C0-5846-AEAF-F8A09CE0F06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7ACAF-3233-C94E-85E5-9A23DA96E08B}"/>
              </a:ext>
            </a:extLst>
          </p:cNvPr>
          <p:cNvSpPr txBox="1"/>
          <p:nvPr/>
        </p:nvSpPr>
        <p:spPr>
          <a:xfrm>
            <a:off x="286874" y="77096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/>
              <a:t>KMeans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49382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16C1-BED3-4744-AE04-CA7854811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74" y="2735074"/>
            <a:ext cx="1409922" cy="1387854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1950" dirty="0">
                <a:solidFill>
                  <a:srgbClr val="FFFFFF"/>
                </a:solidFill>
                <a:latin typeface="+mj-lt"/>
              </a:rPr>
              <a:t>Tips on </a:t>
            </a:r>
            <a:r>
              <a:rPr lang="en-US" sz="1950" dirty="0" err="1">
                <a:solidFill>
                  <a:srgbClr val="FFFFFF"/>
                </a:solidFill>
                <a:latin typeface="+mj-lt"/>
              </a:rPr>
              <a:t>KMeans</a:t>
            </a:r>
            <a:endParaRPr lang="en-US" sz="195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385DF0-576C-7648-BFAB-C6012E2C6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294" y="1846128"/>
            <a:ext cx="7365080" cy="35168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F2A51-7E78-FC45-912E-B2242864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CE4218-52C0-5846-AEAF-F8A09CE0F06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80171-134C-1743-B634-F78EC20F5538}"/>
              </a:ext>
            </a:extLst>
          </p:cNvPr>
          <p:cNvSpPr txBox="1"/>
          <p:nvPr/>
        </p:nvSpPr>
        <p:spPr>
          <a:xfrm>
            <a:off x="286874" y="77096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/>
              <a:t>KMeans</a:t>
            </a: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AD899C-623D-A245-8133-FAE3EBD2D20E}"/>
              </a:ext>
            </a:extLst>
          </p:cNvPr>
          <p:cNvSpPr/>
          <p:nvPr/>
        </p:nvSpPr>
        <p:spPr>
          <a:xfrm>
            <a:off x="4410635" y="3774141"/>
            <a:ext cx="4078941" cy="9592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6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F7-DF41-D14B-9DFB-77E37580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Previously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26579-B597-CC40-9046-AB6574659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Questions: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document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author</a:t>
            </a:r>
            <a:r>
              <a:rPr lang="zh-CN" altLang="en-US" dirty="0"/>
              <a:t> </a:t>
            </a:r>
            <a:r>
              <a:rPr lang="en-US" altLang="zh-CN" b="1" u="sng" dirty="0"/>
              <a:t>genders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b="1" u="sng" dirty="0"/>
              <a:t>stylometry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do?</a:t>
            </a:r>
          </a:p>
          <a:p>
            <a:pPr lvl="1"/>
            <a:r>
              <a:rPr lang="en-US" altLang="zh-CN" dirty="0"/>
              <a:t>RQ</a:t>
            </a:r>
            <a:r>
              <a:rPr lang="zh-CN" altLang="en-US" dirty="0"/>
              <a:t> </a:t>
            </a:r>
            <a:r>
              <a:rPr lang="en-US" altLang="zh-CN" dirty="0"/>
              <a:t>(What</a:t>
            </a:r>
            <a:r>
              <a:rPr lang="zh-CN" altLang="en-US" dirty="0"/>
              <a:t> </a:t>
            </a:r>
            <a:r>
              <a:rPr lang="en-US" altLang="zh-CN" dirty="0"/>
              <a:t>assumptions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hold?)</a:t>
            </a:r>
          </a:p>
          <a:p>
            <a:pPr lvl="1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(what</a:t>
            </a:r>
            <a:r>
              <a:rPr lang="zh-CN" altLang="en-US" dirty="0"/>
              <a:t> </a:t>
            </a:r>
            <a:r>
              <a:rPr lang="en-US" altLang="zh-CN" dirty="0"/>
              <a:t>makes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dataset)</a:t>
            </a:r>
          </a:p>
          <a:p>
            <a:pPr lvl="1"/>
            <a:r>
              <a:rPr lang="en-US" altLang="zh-CN" dirty="0"/>
              <a:t>EDA</a:t>
            </a:r>
            <a:r>
              <a:rPr lang="zh-CN" altLang="en-US" dirty="0"/>
              <a:t> </a:t>
            </a:r>
            <a:r>
              <a:rPr lang="en-US" altLang="zh-CN" dirty="0"/>
              <a:t>(what</a:t>
            </a:r>
            <a:r>
              <a:rPr lang="zh-CN" altLang="en-US" dirty="0"/>
              <a:t> </a:t>
            </a:r>
            <a:r>
              <a:rPr lang="en-US" altLang="zh-CN" dirty="0"/>
              <a:t>makes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US" altLang="zh-CN" dirty="0"/>
              <a:t>dataset)</a:t>
            </a:r>
          </a:p>
          <a:p>
            <a:pPr lvl="1"/>
            <a:r>
              <a:rPr lang="en-US" altLang="zh-CN" dirty="0"/>
              <a:t>Preprocessing</a:t>
            </a:r>
            <a:r>
              <a:rPr lang="zh-CN" altLang="en-US" dirty="0"/>
              <a:t> </a:t>
            </a:r>
            <a:r>
              <a:rPr lang="en-US" altLang="zh-CN" dirty="0"/>
              <a:t>(NLP)</a:t>
            </a:r>
          </a:p>
          <a:p>
            <a:pPr lvl="1"/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(what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prefer)</a:t>
            </a:r>
          </a:p>
          <a:p>
            <a:pPr lvl="1"/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(how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one)</a:t>
            </a:r>
          </a:p>
        </p:txBody>
      </p:sp>
    </p:spTree>
    <p:extLst>
      <p:ext uri="{BB962C8B-B14F-4D97-AF65-F5344CB8AC3E}">
        <p14:creationId xmlns:p14="http://schemas.microsoft.com/office/powerpoint/2010/main" val="183132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344C0-665D-2240-A9F1-82FF3D56D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/>
              <a:t>KMeans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0787A-C6E5-714D-AAD3-E14B7CA8C52E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altLang="zh-CN" dirty="0"/>
              <a:t>Quiz:</a:t>
            </a:r>
          </a:p>
          <a:p>
            <a:pPr lvl="1"/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A(1,1),</a:t>
            </a:r>
            <a:r>
              <a:rPr lang="zh-CN" altLang="en-US" dirty="0"/>
              <a:t> </a:t>
            </a:r>
            <a:r>
              <a:rPr lang="en-US" altLang="zh-CN" dirty="0"/>
              <a:t>B(2,0),</a:t>
            </a:r>
            <a:r>
              <a:rPr lang="zh-CN" altLang="en-US" dirty="0"/>
              <a:t> </a:t>
            </a:r>
            <a:r>
              <a:rPr lang="en-US" altLang="zh-CN" dirty="0"/>
              <a:t>C(3,0),</a:t>
            </a:r>
            <a:r>
              <a:rPr lang="zh-CN" altLang="en-US" dirty="0"/>
              <a:t> </a:t>
            </a:r>
            <a:r>
              <a:rPr lang="en-US" altLang="zh-CN" dirty="0"/>
              <a:t>D(5,5),</a:t>
            </a:r>
            <a:r>
              <a:rPr lang="zh-CN" altLang="en-US" dirty="0"/>
              <a:t> </a:t>
            </a:r>
            <a:r>
              <a:rPr lang="en-US" altLang="zh-CN" dirty="0"/>
              <a:t>E(7,5),</a:t>
            </a:r>
            <a:r>
              <a:rPr lang="zh-CN" altLang="en-US" dirty="0"/>
              <a:t> </a:t>
            </a:r>
            <a:r>
              <a:rPr lang="en-US" altLang="zh-CN" dirty="0"/>
              <a:t>F(4,6).</a:t>
            </a:r>
          </a:p>
          <a:p>
            <a:pPr lvl="1"/>
            <a:r>
              <a:rPr lang="en-US" altLang="zh-CN" dirty="0"/>
              <a:t>Initial</a:t>
            </a:r>
            <a:r>
              <a:rPr lang="zh-CN" altLang="en-US" dirty="0"/>
              <a:t> </a:t>
            </a:r>
            <a:r>
              <a:rPr lang="en-US" altLang="zh-CN" dirty="0"/>
              <a:t>seed</a:t>
            </a:r>
            <a:r>
              <a:rPr lang="zh-CN" altLang="en-US" dirty="0"/>
              <a:t> </a:t>
            </a:r>
            <a:r>
              <a:rPr lang="en-US" altLang="zh-CN" dirty="0"/>
              <a:t>X(0,0),</a:t>
            </a:r>
            <a:r>
              <a:rPr lang="zh-CN" altLang="en-US" dirty="0"/>
              <a:t> </a:t>
            </a:r>
            <a:r>
              <a:rPr lang="en-US" altLang="zh-CN" dirty="0"/>
              <a:t>Y(3,2).</a:t>
            </a:r>
          </a:p>
          <a:p>
            <a:r>
              <a:rPr lang="en-US" altLang="zh-CN" dirty="0"/>
              <a:t>Question:</a:t>
            </a:r>
          </a:p>
          <a:p>
            <a:pPr lvl="1"/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who’s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X?</a:t>
            </a:r>
            <a:r>
              <a:rPr lang="zh-CN" altLang="en-US" dirty="0"/>
              <a:t> </a:t>
            </a:r>
            <a:r>
              <a:rPr lang="en-US" altLang="zh-CN" dirty="0"/>
              <a:t>Who’s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Y?</a:t>
            </a:r>
          </a:p>
          <a:p>
            <a:pPr lvl="1"/>
            <a:r>
              <a:rPr lang="en-US" altLang="zh-CN" dirty="0"/>
              <a:t>What’s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centroid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dirty="0"/>
              <a:t>2?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Hint: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plot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the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dots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in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coordinates.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818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74A8C-7090-2348-BB88-8FC92E1E1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KMeans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857F1-C655-164A-93A3-6018B37D3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R-application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32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92BFA-E8C3-BF4E-B18F-C54E7291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issues.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40695-05EB-154F-9B78-D95FF67CA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seed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</a:p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cost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Kmeans</a:t>
            </a:r>
            <a:endParaRPr lang="en-US" altLang="zh-CN" dirty="0"/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K-Means</a:t>
            </a:r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442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65539-592C-A342-897C-6D78CEA2B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seed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D260B-B5A8-9B44-A6E2-855611DBA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seed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results?</a:t>
            </a:r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fix</a:t>
            </a:r>
            <a:r>
              <a:rPr lang="zh-CN" altLang="en-US" dirty="0"/>
              <a:t> </a:t>
            </a:r>
            <a:r>
              <a:rPr lang="en-US" altLang="zh-CN" dirty="0"/>
              <a:t>it?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Check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‘</a:t>
            </a:r>
            <a:r>
              <a:rPr lang="en-US" altLang="zh-CN" dirty="0" err="1">
                <a:solidFill>
                  <a:srgbClr val="C00000"/>
                </a:solidFill>
              </a:rPr>
              <a:t>nstart</a:t>
            </a:r>
            <a:r>
              <a:rPr lang="en-US" altLang="zh-CN" dirty="0">
                <a:solidFill>
                  <a:srgbClr val="C00000"/>
                </a:solidFill>
              </a:rPr>
              <a:t>’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in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R!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91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952425-138D-C04C-B2A4-29D3D0895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90" y="2828592"/>
            <a:ext cx="7175619" cy="10584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52998-8058-3B46-BBC3-A1AFBC665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720" y="4434782"/>
            <a:ext cx="5391149" cy="1428136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improve?</a:t>
            </a:r>
            <a:endParaRPr lang="en-US" sz="2400" dirty="0"/>
          </a:p>
          <a:p>
            <a:pPr lvl="1"/>
            <a:r>
              <a:rPr lang="en-US" sz="1800" dirty="0"/>
              <a:t>Reduction: feature selection methodologies.</a:t>
            </a:r>
          </a:p>
          <a:p>
            <a:pPr lvl="1"/>
            <a:r>
              <a:rPr lang="en-US" sz="1800" dirty="0" err="1"/>
              <a:t>Eg</a:t>
            </a:r>
            <a:r>
              <a:rPr lang="en-US" sz="1800" dirty="0"/>
              <a:t>: PCA, SVD, random projection, etc</a:t>
            </a:r>
            <a:r>
              <a:rPr lang="en-US" sz="16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DD176-2EFE-E241-A02F-958C9FACB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CE4218-52C0-5846-AEAF-F8A09CE0F06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B6D597-EE8D-D546-B616-0B2C265BAAA4}"/>
              </a:ext>
            </a:extLst>
          </p:cNvPr>
          <p:cNvSpPr txBox="1"/>
          <p:nvPr/>
        </p:nvSpPr>
        <p:spPr>
          <a:xfrm>
            <a:off x="501720" y="719255"/>
            <a:ext cx="5054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</a:t>
            </a:r>
            <a:r>
              <a:rPr lang="en-US" altLang="zh-CN" sz="2400" dirty="0"/>
              <a:t>mputation</a:t>
            </a:r>
            <a:r>
              <a:rPr lang="zh-CN" altLang="en-US" sz="2400" dirty="0"/>
              <a:t> </a:t>
            </a:r>
            <a:r>
              <a:rPr lang="en-US" altLang="zh-CN" sz="2400" dirty="0"/>
              <a:t>cost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reduce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39B0A-D5BA-114E-B8DB-2E2E5124C6ED}"/>
              </a:ext>
            </a:extLst>
          </p:cNvPr>
          <p:cNvSpPr txBox="1"/>
          <p:nvPr/>
        </p:nvSpPr>
        <p:spPr>
          <a:xfrm>
            <a:off x="501720" y="1819139"/>
            <a:ext cx="6107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factor</a:t>
            </a:r>
            <a:r>
              <a:rPr lang="zh-CN" altLang="en-US" sz="2400" dirty="0"/>
              <a:t> </a:t>
            </a:r>
            <a:r>
              <a:rPr lang="en-US" altLang="zh-CN" sz="2400" dirty="0"/>
              <a:t>will</a:t>
            </a:r>
            <a:r>
              <a:rPr lang="zh-CN" altLang="en-US" sz="2400" dirty="0"/>
              <a:t> </a:t>
            </a:r>
            <a:r>
              <a:rPr lang="en-US" altLang="zh-CN" sz="2400" dirty="0"/>
              <a:t>influence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cost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 err="1"/>
              <a:t>KMeans</a:t>
            </a:r>
            <a:r>
              <a:rPr lang="en-US" altLang="zh-CN" sz="2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435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8DF52D-96A6-6847-A0A9-2C3F752F2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4" y="1659035"/>
            <a:ext cx="7521234" cy="3231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1E1BC-34C5-A846-8B57-8366726A4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824" y="4890834"/>
            <a:ext cx="6813176" cy="1465515"/>
          </a:xfrm>
        </p:spPr>
        <p:txBody>
          <a:bodyPr>
            <a:normAutofit/>
          </a:bodyPr>
          <a:lstStyle/>
          <a:p>
            <a:r>
              <a:rPr lang="en-US" sz="2000" dirty="0"/>
              <a:t>Why do we need K-Medoids?</a:t>
            </a:r>
          </a:p>
          <a:p>
            <a:pPr lvl="1"/>
            <a:r>
              <a:rPr lang="en-US" sz="1600" dirty="0"/>
              <a:t>Categorical data</a:t>
            </a:r>
          </a:p>
          <a:p>
            <a:pPr lvl="1"/>
            <a:r>
              <a:rPr lang="en-US" sz="1600" dirty="0"/>
              <a:t>Complexity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60449-B4CA-F54D-9EE7-F5D5DD32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CE4218-52C0-5846-AEAF-F8A09CE0F06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73EEF-FCE6-1341-91DF-5E3AA9B1C7C4}"/>
              </a:ext>
            </a:extLst>
          </p:cNvPr>
          <p:cNvSpPr txBox="1"/>
          <p:nvPr/>
        </p:nvSpPr>
        <p:spPr>
          <a:xfrm>
            <a:off x="806824" y="753035"/>
            <a:ext cx="4784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improve</a:t>
            </a:r>
            <a:r>
              <a:rPr lang="zh-CN" altLang="en-US" sz="2400" dirty="0"/>
              <a:t> </a:t>
            </a:r>
            <a:r>
              <a:rPr lang="en-US" altLang="zh-CN" sz="2400" dirty="0" err="1"/>
              <a:t>Kmeans</a:t>
            </a:r>
            <a:r>
              <a:rPr lang="en-US" altLang="zh-CN" sz="2400" dirty="0"/>
              <a:t>?</a:t>
            </a:r>
            <a:r>
              <a:rPr lang="zh-CN" altLang="en-US" sz="2400" dirty="0"/>
              <a:t> </a:t>
            </a:r>
            <a:r>
              <a:rPr lang="en-US" altLang="zh-CN" sz="2400" dirty="0" err="1"/>
              <a:t>Kmedoids</a:t>
            </a:r>
            <a:r>
              <a:rPr lang="en-US" altLang="zh-CN" sz="2400" dirty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06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8FBF-4B87-2E4F-8C8E-FD71E63F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892" y="436420"/>
            <a:ext cx="8354891" cy="697835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4050" dirty="0">
                <a:solidFill>
                  <a:srgbClr val="C00000"/>
                </a:solidFill>
                <a:latin typeface="+mj-lt"/>
              </a:rPr>
              <a:t>Partition Around Medoids (PAM)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061B14-A457-8446-BBE2-C80BAA061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2805288"/>
            <a:ext cx="8622616" cy="28670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3FE91-1E92-D941-8863-E4A4266EB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CE4218-52C0-5846-AEAF-F8A09CE0F06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7867EF-F593-DA40-B866-B7BD71B59F4B}"/>
              </a:ext>
            </a:extLst>
          </p:cNvPr>
          <p:cNvSpPr/>
          <p:nvPr/>
        </p:nvSpPr>
        <p:spPr>
          <a:xfrm>
            <a:off x="373892" y="1708161"/>
            <a:ext cx="3823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Model and R application.</a:t>
            </a:r>
          </a:p>
        </p:txBody>
      </p:sp>
    </p:spTree>
    <p:extLst>
      <p:ext uri="{BB962C8B-B14F-4D97-AF65-F5344CB8AC3E}">
        <p14:creationId xmlns:p14="http://schemas.microsoft.com/office/powerpoint/2010/main" val="2171707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1FDB9-7CED-3A4D-9FD6-35F3C5AD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select 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28512-5473-F144-AB92-B60B6FAC1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Elbow point.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343A6-CB79-1348-95AC-C9CF1348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56" y="2125266"/>
            <a:ext cx="5306616" cy="33533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DBE97-8B19-244C-96B6-E8B9707AA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CE4218-52C0-5846-AEAF-F8A09CE0F06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25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781B-37F1-9B4B-BE5F-6B3405D34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A13BB-DA6F-7F44-A689-3510DB54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Demonstrate</a:t>
            </a:r>
            <a:r>
              <a:rPr lang="zh-CN" altLang="en-US" dirty="0"/>
              <a:t> </a:t>
            </a:r>
            <a:r>
              <a:rPr lang="en-US" altLang="zh-CN" dirty="0" err="1"/>
              <a:t>Yingjun’s</a:t>
            </a:r>
            <a:r>
              <a:rPr lang="zh-CN" altLang="en-US" dirty="0"/>
              <a:t> </a:t>
            </a:r>
            <a:r>
              <a:rPr lang="en-US" altLang="zh-CN" dirty="0"/>
              <a:t>poster.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175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074FB-31AB-6444-9F68-D8FB717BC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8D8253-CFDA-9642-9101-9C79C8F07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874" y="293917"/>
            <a:ext cx="8385926" cy="628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6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62959-DD52-CB49-A63F-4654D73C0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2" y="1616253"/>
            <a:ext cx="2562119" cy="35965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Difference between clustering and classification.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A9E8D9-4F6B-448A-A434-F77896D11F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3447621"/>
              </p:ext>
            </p:extLst>
          </p:nvPr>
        </p:nvGraphicFramePr>
        <p:xfrm>
          <a:off x="3895725" y="1210443"/>
          <a:ext cx="4885203" cy="4414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23832-6233-284F-AE68-C39F4E3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CE4218-52C0-5846-AEAF-F8A09CE0F06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5E512F-9CAD-3145-8368-3EE3DD11B433}"/>
              </a:ext>
            </a:extLst>
          </p:cNvPr>
          <p:cNvSpPr txBox="1">
            <a:spLocks/>
          </p:cNvSpPr>
          <p:nvPr/>
        </p:nvSpPr>
        <p:spPr>
          <a:xfrm>
            <a:off x="863029" y="1012004"/>
            <a:ext cx="2807271" cy="479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sz="3200" dirty="0"/>
              <a:t>Cl</a:t>
            </a:r>
            <a:r>
              <a:rPr lang="en-US" altLang="zh-CN" sz="3200" dirty="0"/>
              <a:t>assification</a:t>
            </a:r>
          </a:p>
          <a:p>
            <a:r>
              <a:rPr lang="en-US" altLang="zh-CN" sz="3200" dirty="0"/>
              <a:t>vs</a:t>
            </a:r>
          </a:p>
          <a:p>
            <a:r>
              <a:rPr lang="en-US" altLang="zh-CN" sz="3200" dirty="0"/>
              <a:t>Clustering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D4F5F-F3F9-A04B-9824-9A60265C378D}"/>
              </a:ext>
            </a:extLst>
          </p:cNvPr>
          <p:cNvSpPr txBox="1"/>
          <p:nvPr/>
        </p:nvSpPr>
        <p:spPr>
          <a:xfrm>
            <a:off x="457200" y="939800"/>
            <a:ext cx="7682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What’s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between</a:t>
            </a:r>
            <a:r>
              <a:rPr lang="zh-CN" altLang="en-US" sz="2400" dirty="0"/>
              <a:t> </a:t>
            </a:r>
            <a:r>
              <a:rPr lang="en-US" altLang="zh-CN" sz="2400" dirty="0"/>
              <a:t>classification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clustering?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971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  <p:bldGraphic spid="5" grpId="2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EE152-427B-9E46-A4EB-0D4505BA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class…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FA24C-00AF-1640-A896-2734B9923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Assignment</a:t>
            </a:r>
            <a:r>
              <a:rPr lang="zh-CN" altLang="en-US" dirty="0"/>
              <a:t> </a:t>
            </a:r>
            <a:r>
              <a:rPr lang="en-US" altLang="zh-CN" dirty="0"/>
              <a:t>5.</a:t>
            </a:r>
          </a:p>
          <a:p>
            <a:r>
              <a:rPr lang="en-US" altLang="zh-CN" dirty="0"/>
              <a:t>Reading.</a:t>
            </a:r>
          </a:p>
        </p:txBody>
      </p:sp>
    </p:spTree>
    <p:extLst>
      <p:ext uri="{BB962C8B-B14F-4D97-AF65-F5344CB8AC3E}">
        <p14:creationId xmlns:p14="http://schemas.microsoft.com/office/powerpoint/2010/main" val="2329614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827A5-6B62-2D48-B904-A0D608EC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Today,</a:t>
            </a:r>
            <a:r>
              <a:rPr lang="zh-CN" altLang="en-US" sz="3200" dirty="0"/>
              <a:t> </a:t>
            </a:r>
            <a:r>
              <a:rPr lang="en-US" altLang="zh-CN" sz="3200" dirty="0"/>
              <a:t>let’s</a:t>
            </a:r>
            <a:r>
              <a:rPr lang="zh-CN" altLang="en-US" sz="3200" dirty="0"/>
              <a:t> </a:t>
            </a:r>
            <a:r>
              <a:rPr lang="en-US" altLang="zh-CN" sz="3200" dirty="0"/>
              <a:t>talk</a:t>
            </a:r>
            <a:r>
              <a:rPr lang="zh-CN" altLang="en-US" sz="3200" dirty="0"/>
              <a:t> </a:t>
            </a:r>
            <a:r>
              <a:rPr lang="en-US" altLang="zh-CN" sz="3200" dirty="0"/>
              <a:t>about</a:t>
            </a:r>
            <a:r>
              <a:rPr lang="zh-CN" altLang="en-US" sz="3200" dirty="0"/>
              <a:t> </a:t>
            </a:r>
            <a:r>
              <a:rPr lang="en-US" altLang="zh-CN" sz="3200" dirty="0"/>
              <a:t>clustering.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4422F-0701-7D47-90CB-4564E7503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Seriously,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clustering?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40F39-B976-D540-9FAF-FB8A6460B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470" y="2799064"/>
            <a:ext cx="2982536" cy="206660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C9EA1E-9051-FB40-B769-624C13DEFB62}"/>
              </a:ext>
            </a:extLst>
          </p:cNvPr>
          <p:cNvSpPr txBox="1">
            <a:spLocks/>
          </p:cNvSpPr>
          <p:nvPr/>
        </p:nvSpPr>
        <p:spPr>
          <a:xfrm>
            <a:off x="5056095" y="2241176"/>
            <a:ext cx="3362192" cy="2865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i="1" dirty="0">
                <a:solidFill>
                  <a:srgbClr val="FF0000"/>
                </a:solidFill>
              </a:rPr>
              <a:t>Discuss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with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your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neighbor,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and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write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down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the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definition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of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clustering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in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your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own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words.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50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827A5-6B62-2D48-B904-A0D608EC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Today,</a:t>
            </a:r>
            <a:r>
              <a:rPr lang="zh-CN" altLang="en-US" sz="3200" dirty="0"/>
              <a:t> </a:t>
            </a:r>
            <a:r>
              <a:rPr lang="en-US" altLang="zh-CN" sz="3200" dirty="0"/>
              <a:t>let’s</a:t>
            </a:r>
            <a:r>
              <a:rPr lang="zh-CN" altLang="en-US" sz="3200" dirty="0"/>
              <a:t> </a:t>
            </a:r>
            <a:r>
              <a:rPr lang="en-US" altLang="zh-CN" sz="3200" dirty="0"/>
              <a:t>talk</a:t>
            </a:r>
            <a:r>
              <a:rPr lang="zh-CN" altLang="en-US" sz="3200" dirty="0"/>
              <a:t> </a:t>
            </a:r>
            <a:r>
              <a:rPr lang="en-US" altLang="zh-CN" sz="3200" dirty="0"/>
              <a:t>about</a:t>
            </a:r>
            <a:r>
              <a:rPr lang="zh-CN" altLang="en-US" sz="3200" dirty="0"/>
              <a:t> </a:t>
            </a:r>
            <a:r>
              <a:rPr lang="en-US" altLang="zh-CN" sz="3200" dirty="0"/>
              <a:t>clustering.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4422F-0701-7D47-90CB-4564E7503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Seriously,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clustering?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40F39-B976-D540-9FAF-FB8A6460B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470" y="2799064"/>
            <a:ext cx="2982536" cy="206660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C9EA1E-9051-FB40-B769-624C13DEFB62}"/>
              </a:ext>
            </a:extLst>
          </p:cNvPr>
          <p:cNvSpPr txBox="1">
            <a:spLocks/>
          </p:cNvSpPr>
          <p:nvPr/>
        </p:nvSpPr>
        <p:spPr>
          <a:xfrm>
            <a:off x="4778377" y="2117409"/>
            <a:ext cx="3991880" cy="4107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</a:t>
            </a:r>
            <a:r>
              <a:rPr lang="en-US" altLang="zh-CN" sz="2400" dirty="0"/>
              <a:t>lustering</a:t>
            </a:r>
            <a:r>
              <a:rPr lang="en-US" sz="2400" dirty="0"/>
              <a:t>: group objects into subsets, such that objects within each </a:t>
            </a:r>
            <a:r>
              <a:rPr lang="en-US" altLang="zh-CN" sz="2400" dirty="0"/>
              <a:t>subset</a:t>
            </a:r>
            <a:r>
              <a:rPr lang="en-US" sz="2400" dirty="0"/>
              <a:t> are more similar to one another than objects assigned to different clusters.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262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78E3-EF02-4143-8719-62EE161F2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5621"/>
            <a:ext cx="2749550" cy="405252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highlight>
                  <a:srgbClr val="000000"/>
                </a:highlight>
              </a:rPr>
              <a:t>What</a:t>
            </a:r>
            <a:r>
              <a:rPr lang="zh-CN" altLang="en-US" sz="400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CN" sz="4000" dirty="0">
                <a:solidFill>
                  <a:srgbClr val="FFFFFF"/>
                </a:solidFill>
                <a:highlight>
                  <a:srgbClr val="000000"/>
                </a:highlight>
              </a:rPr>
              <a:t>i</a:t>
            </a:r>
            <a:r>
              <a:rPr lang="en-US" sz="4000" dirty="0">
                <a:solidFill>
                  <a:srgbClr val="FFFFFF"/>
                </a:solidFill>
                <a:highlight>
                  <a:srgbClr val="000000"/>
                </a:highlight>
              </a:rPr>
              <a:t>s clustering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3D8643-D9E5-4A3A-9FC5-86F2ADF890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411194"/>
              </p:ext>
            </p:extLst>
          </p:nvPr>
        </p:nvGraphicFramePr>
        <p:xfrm>
          <a:off x="4094560" y="1542654"/>
          <a:ext cx="4567238" cy="4179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A11DE-FB4A-E449-A2C4-4B9282E91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CE4218-52C0-5846-AEAF-F8A09CE0F06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98113D-5A4D-314C-8F18-26B48EBD555F}"/>
              </a:ext>
            </a:extLst>
          </p:cNvPr>
          <p:cNvSpPr txBox="1"/>
          <p:nvPr/>
        </p:nvSpPr>
        <p:spPr>
          <a:xfrm>
            <a:off x="4985886" y="5136973"/>
            <a:ext cx="2322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--&gt; </a:t>
            </a:r>
            <a:r>
              <a:rPr lang="en-US" sz="3200" b="1" u="sng" dirty="0"/>
              <a:t>Distance</a:t>
            </a:r>
            <a:r>
              <a:rPr lang="en-US" altLang="zh-CN" sz="3200" b="1" u="sng" dirty="0"/>
              <a:t>!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885D5-977A-AA4C-BDFE-C59954AF76E1}"/>
              </a:ext>
            </a:extLst>
          </p:cNvPr>
          <p:cNvSpPr txBox="1"/>
          <p:nvPr/>
        </p:nvSpPr>
        <p:spPr>
          <a:xfrm>
            <a:off x="628650" y="615664"/>
            <a:ext cx="7535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How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turn</a:t>
            </a:r>
            <a:r>
              <a:rPr lang="zh-CN" altLang="en-US" sz="3200" dirty="0"/>
              <a:t> </a:t>
            </a:r>
            <a:r>
              <a:rPr lang="en-US" altLang="zh-CN" sz="3200" dirty="0"/>
              <a:t>clustering</a:t>
            </a:r>
            <a:r>
              <a:rPr lang="zh-CN" altLang="en-US" sz="3200" dirty="0"/>
              <a:t> </a:t>
            </a:r>
            <a:r>
              <a:rPr lang="en-US" altLang="zh-CN" sz="3200" dirty="0"/>
              <a:t>into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math</a:t>
            </a:r>
            <a:r>
              <a:rPr lang="zh-CN" altLang="en-US" sz="3200" dirty="0"/>
              <a:t> </a:t>
            </a:r>
            <a:r>
              <a:rPr lang="en-US" altLang="zh-CN" sz="3200" dirty="0"/>
              <a:t>problem.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2900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F54D-8840-2849-9B93-C0BDA8133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37" y="1337448"/>
            <a:ext cx="4653738" cy="100873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geometry.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BC83-A445-4446-9611-D62E1F913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6" y="2448572"/>
            <a:ext cx="4653738" cy="2720188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Euclidean Distances d(</a:t>
            </a:r>
            <a:r>
              <a:rPr lang="en-US" sz="2800" dirty="0" err="1"/>
              <a:t>x,z</a:t>
            </a:r>
            <a:r>
              <a:rPr lang="en-US" sz="2800" dirty="0"/>
              <a:t>)</a:t>
            </a:r>
          </a:p>
          <a:p>
            <a:pPr lvl="1"/>
            <a:r>
              <a:rPr lang="en-US" sz="2200" dirty="0"/>
              <a:t>Who’s </a:t>
            </a:r>
            <a:r>
              <a:rPr lang="en-US" sz="2200" dirty="0" err="1"/>
              <a:t>Eucilid</a:t>
            </a:r>
            <a:r>
              <a:rPr lang="en-US" sz="2200" dirty="0"/>
              <a:t>?</a:t>
            </a:r>
          </a:p>
          <a:p>
            <a:pPr lvl="1"/>
            <a:r>
              <a:rPr lang="en-US" sz="2200" dirty="0"/>
              <a:t>What’s </a:t>
            </a:r>
            <a:r>
              <a:rPr lang="en-US" sz="2200" dirty="0" err="1"/>
              <a:t>Eucilidean</a:t>
            </a:r>
            <a:r>
              <a:rPr lang="en-US" sz="2200" dirty="0"/>
              <a:t> distance?</a:t>
            </a:r>
          </a:p>
          <a:p>
            <a:pPr lvl="1"/>
            <a:r>
              <a:rPr lang="en-US" sz="2200" dirty="0"/>
              <a:t>How to write them down in math?</a:t>
            </a:r>
          </a:p>
          <a:p>
            <a:pPr marL="342900" lvl="1" indent="0">
              <a:buNone/>
            </a:pPr>
            <a:r>
              <a:rPr lang="en-US" sz="2200" dirty="0"/>
              <a:t>&lt;encourage participation on blackboard&gt;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9A3ED-30C2-674D-9E9B-7F29F5F0A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163" y="3372558"/>
            <a:ext cx="3031808" cy="2220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BC438-73A0-A846-88FF-FCEDFA1E5507}"/>
                  </a:ext>
                </a:extLst>
              </p:cNvPr>
              <p:cNvSpPr txBox="1"/>
              <p:nvPr/>
            </p:nvSpPr>
            <p:spPr>
              <a:xfrm>
                <a:off x="6738999" y="5476786"/>
                <a:ext cx="957250" cy="23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350" dirty="0"/>
                  <a:t>C =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BC438-73A0-A846-88FF-FCEDFA1E5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999" y="5476786"/>
                <a:ext cx="957250" cy="233141"/>
              </a:xfrm>
              <a:prstGeom prst="rect">
                <a:avLst/>
              </a:prstGeom>
              <a:blipFill>
                <a:blip r:embed="rId3"/>
                <a:stretch>
                  <a:fillRect l="-10526" t="-5000" r="-2632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62F5B-EDF8-9243-989A-9462081E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CE4218-52C0-5846-AEAF-F8A09CE0F06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341DEE-26C9-1742-9164-CDD92D8C434C}"/>
              </a:ext>
            </a:extLst>
          </p:cNvPr>
          <p:cNvSpPr txBox="1"/>
          <p:nvPr/>
        </p:nvSpPr>
        <p:spPr>
          <a:xfrm>
            <a:off x="628650" y="615664"/>
            <a:ext cx="7710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Dissimilarity Measures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different</a:t>
            </a:r>
            <a:r>
              <a:rPr lang="zh-CN" altLang="en-US" sz="3200" dirty="0"/>
              <a:t> </a:t>
            </a:r>
            <a:r>
              <a:rPr lang="en-US" altLang="zh-CN" sz="3200" dirty="0"/>
              <a:t>situations.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7289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F54D-8840-2849-9B93-C0BDA8133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37" y="1337448"/>
            <a:ext cx="4653738" cy="100873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geometry.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BC83-A445-4446-9611-D62E1F913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6" y="2448572"/>
            <a:ext cx="4653738" cy="2720188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z="3100" dirty="0"/>
              <a:t>Why</a:t>
            </a:r>
            <a:r>
              <a:rPr lang="zh-CN" altLang="en-US" sz="3100" dirty="0"/>
              <a:t> </a:t>
            </a:r>
            <a:r>
              <a:rPr lang="en-US" sz="3100" dirty="0"/>
              <a:t>Euclidean Distance</a:t>
            </a:r>
            <a:r>
              <a:rPr lang="en-US" altLang="zh-CN" sz="3100" dirty="0"/>
              <a:t>s</a:t>
            </a:r>
            <a:r>
              <a:rPr lang="zh-CN" altLang="en-US" sz="3100" dirty="0"/>
              <a:t> </a:t>
            </a:r>
            <a:r>
              <a:rPr lang="en-US" altLang="zh-CN" sz="3100" dirty="0"/>
              <a:t>help?</a:t>
            </a:r>
            <a:endParaRPr lang="en-US" sz="3100" dirty="0"/>
          </a:p>
          <a:p>
            <a:endParaRPr lang="en-US" altLang="zh-CN" sz="3100" dirty="0"/>
          </a:p>
          <a:p>
            <a:r>
              <a:rPr lang="en-US" altLang="zh-CN" sz="3100" dirty="0"/>
              <a:t>The</a:t>
            </a:r>
            <a:r>
              <a:rPr lang="zh-CN" altLang="en-US" sz="3100" dirty="0"/>
              <a:t> </a:t>
            </a:r>
            <a:r>
              <a:rPr lang="en-US" altLang="zh-CN" sz="3100" dirty="0"/>
              <a:t>feature</a:t>
            </a:r>
            <a:r>
              <a:rPr lang="zh-CN" altLang="en-US" sz="3100" dirty="0"/>
              <a:t> </a:t>
            </a:r>
            <a:r>
              <a:rPr lang="en-US" altLang="zh-CN" sz="3100" dirty="0"/>
              <a:t>of</a:t>
            </a:r>
            <a:r>
              <a:rPr lang="zh-CN" altLang="en-US" sz="3100" dirty="0"/>
              <a:t> </a:t>
            </a:r>
            <a:r>
              <a:rPr lang="en-US" sz="3100" dirty="0"/>
              <a:t>d(x; z):</a:t>
            </a:r>
          </a:p>
          <a:p>
            <a:pPr lvl="1"/>
            <a:r>
              <a:rPr lang="en-US" sz="2600" dirty="0"/>
              <a:t>d(x; z) </a:t>
            </a:r>
            <a:r>
              <a:rPr lang="en-US" altLang="zh-CN" sz="2600" dirty="0"/>
              <a:t>&gt;=</a:t>
            </a:r>
            <a:r>
              <a:rPr lang="en-US" sz="2600" dirty="0"/>
              <a:t> 0</a:t>
            </a:r>
          </a:p>
          <a:p>
            <a:pPr lvl="1"/>
            <a:r>
              <a:rPr lang="en-US" sz="2600" dirty="0"/>
              <a:t>d(x; z) = 0 if and only if x = z</a:t>
            </a:r>
          </a:p>
          <a:p>
            <a:pPr lvl="1"/>
            <a:r>
              <a:rPr lang="en-US" altLang="zh-CN" sz="2600" dirty="0"/>
              <a:t>d</a:t>
            </a:r>
            <a:r>
              <a:rPr lang="en-US" sz="2600" dirty="0"/>
              <a:t>(x; z) = d(z; x)</a:t>
            </a:r>
          </a:p>
          <a:p>
            <a:pPr lvl="1"/>
            <a:r>
              <a:rPr lang="en-US" sz="2600" dirty="0"/>
              <a:t>d(x; y) </a:t>
            </a:r>
            <a:r>
              <a:rPr lang="en-US" altLang="zh-CN" sz="2600" dirty="0"/>
              <a:t>&lt;=</a:t>
            </a:r>
            <a:r>
              <a:rPr lang="en-US" sz="2600" dirty="0"/>
              <a:t> d(x; z) + d(z; y) (triangle inequality)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9A3ED-30C2-674D-9E9B-7F29F5F0A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163" y="3372558"/>
            <a:ext cx="3031808" cy="2220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BC438-73A0-A846-88FF-FCEDFA1E5507}"/>
                  </a:ext>
                </a:extLst>
              </p:cNvPr>
              <p:cNvSpPr txBox="1"/>
              <p:nvPr/>
            </p:nvSpPr>
            <p:spPr>
              <a:xfrm>
                <a:off x="6738999" y="5476786"/>
                <a:ext cx="957250" cy="23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350" dirty="0"/>
                  <a:t>C =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BC438-73A0-A846-88FF-FCEDFA1E5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999" y="5476786"/>
                <a:ext cx="957250" cy="233141"/>
              </a:xfrm>
              <a:prstGeom prst="rect">
                <a:avLst/>
              </a:prstGeom>
              <a:blipFill>
                <a:blip r:embed="rId3"/>
                <a:stretch>
                  <a:fillRect l="-10526" t="-5000" r="-2632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D62F5B-EDF8-9243-989A-9462081E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CE4218-52C0-5846-AEAF-F8A09CE0F06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341DEE-26C9-1742-9164-CDD92D8C434C}"/>
              </a:ext>
            </a:extLst>
          </p:cNvPr>
          <p:cNvSpPr txBox="1"/>
          <p:nvPr/>
        </p:nvSpPr>
        <p:spPr>
          <a:xfrm>
            <a:off x="628650" y="615664"/>
            <a:ext cx="7710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Dissimilarity Measures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different</a:t>
            </a:r>
            <a:r>
              <a:rPr lang="zh-CN" altLang="en-US" sz="3200" dirty="0"/>
              <a:t> </a:t>
            </a:r>
            <a:r>
              <a:rPr lang="en-US" altLang="zh-CN" sz="3200" dirty="0"/>
              <a:t>situations.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7471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School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3784</TotalTime>
  <Words>1378</Words>
  <Application>Microsoft Macintosh PowerPoint</Application>
  <PresentationFormat>On-screen Show (4:3)</PresentationFormat>
  <Paragraphs>299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Cambria Math</vt:lpstr>
      <vt:lpstr>Garamond</vt:lpstr>
      <vt:lpstr>iSchoolTemplate</vt:lpstr>
      <vt:lpstr>Custom Design</vt:lpstr>
      <vt:lpstr>IS590DT: Data Mining Applications  WEEK 7: Clustering</vt:lpstr>
      <vt:lpstr>First things first.</vt:lpstr>
      <vt:lpstr>Previously on …</vt:lpstr>
      <vt:lpstr>Difference between clustering and classification.</vt:lpstr>
      <vt:lpstr>Today, let’s talk about clustering.</vt:lpstr>
      <vt:lpstr>Today, let’s talk about clustering.</vt:lpstr>
      <vt:lpstr>What is clustering?</vt:lpstr>
      <vt:lpstr>1. In geometry.</vt:lpstr>
      <vt:lpstr>1. In geometry.</vt:lpstr>
      <vt:lpstr>1. In geometry.</vt:lpstr>
      <vt:lpstr>How to express Euclidean distance in math</vt:lpstr>
      <vt:lpstr>Let’s take an example.</vt:lpstr>
      <vt:lpstr>2. In unordered sets.</vt:lpstr>
      <vt:lpstr>3. In string sets.</vt:lpstr>
      <vt:lpstr>4. Sequential edit distance.</vt:lpstr>
      <vt:lpstr>Other examples</vt:lpstr>
      <vt:lpstr>Shopping example.</vt:lpstr>
      <vt:lpstr>Shopping example.</vt:lpstr>
      <vt:lpstr>Shopping example.</vt:lpstr>
      <vt:lpstr>Words example</vt:lpstr>
      <vt:lpstr>Words example</vt:lpstr>
      <vt:lpstr>Words example</vt:lpstr>
      <vt:lpstr>Now that’s change the question.</vt:lpstr>
      <vt:lpstr>Time series example</vt:lpstr>
      <vt:lpstr>Two Types of Inputs for Clustering</vt:lpstr>
      <vt:lpstr>Two Types of Inputs for Clustering</vt:lpstr>
      <vt:lpstr>Two Types of Inputs for Clustering</vt:lpstr>
      <vt:lpstr> K-means Clustering </vt:lpstr>
      <vt:lpstr>Tips on KMeans</vt:lpstr>
      <vt:lpstr>KMeans</vt:lpstr>
      <vt:lpstr>KMeans</vt:lpstr>
      <vt:lpstr>Some issues.</vt:lpstr>
      <vt:lpstr>The seed influence</vt:lpstr>
      <vt:lpstr>PowerPoint Presentation</vt:lpstr>
      <vt:lpstr>PowerPoint Presentation</vt:lpstr>
      <vt:lpstr>Partition Around Medoids (PAM)</vt:lpstr>
      <vt:lpstr>How to select K?</vt:lpstr>
      <vt:lpstr>Application</vt:lpstr>
      <vt:lpstr>PowerPoint Presentation</vt:lpstr>
      <vt:lpstr>After class…</vt:lpstr>
    </vt:vector>
  </TitlesOfParts>
  <Company>University of Illinois GSLIS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Christy Glaze</dc:creator>
  <cp:lastModifiedBy>Guan, Yingjun</cp:lastModifiedBy>
  <cp:revision>116</cp:revision>
  <cp:lastPrinted>2019-02-27T20:31:00Z</cp:lastPrinted>
  <dcterms:created xsi:type="dcterms:W3CDTF">2016-06-20T18:58:23Z</dcterms:created>
  <dcterms:modified xsi:type="dcterms:W3CDTF">2019-02-27T23:16:10Z</dcterms:modified>
</cp:coreProperties>
</file>